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8"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5" r:id="rId19"/>
    <p:sldId id="276" r:id="rId20"/>
    <p:sldId id="277" r:id="rId21"/>
    <p:sldId id="273" r:id="rId22"/>
    <p:sldId id="274" r:id="rId23"/>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p:scale>
          <a:sx n="86" d="100"/>
          <a:sy n="86" d="100"/>
        </p:scale>
        <p:origin x="-240"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417C46-8326-4BE4-8B57-795B1EE59E2D}" type="datetimeFigureOut">
              <a:rPr lang="pt-PT" smtClean="0"/>
              <a:pPr/>
              <a:t>17-05-2013</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5225F4-3569-4D64-B2CD-570900973934}" type="slidenum">
              <a:rPr lang="pt-PT" smtClean="0"/>
              <a:pPr/>
              <a:t>‹nº›</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7D5225F4-3569-4D64-B2CD-570900973934}" type="slidenum">
              <a:rPr lang="pt-PT" smtClean="0"/>
              <a:pPr/>
              <a:t>3</a:t>
            </a:fld>
            <a:endParaRPr lang="pt-P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7D5225F4-3569-4D64-B2CD-570900973934}" type="slidenum">
              <a:rPr lang="pt-PT" smtClean="0"/>
              <a:pPr/>
              <a:t>9</a:t>
            </a:fld>
            <a:endParaRPr lang="pt-P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7D5225F4-3569-4D64-B2CD-570900973934}" type="slidenum">
              <a:rPr lang="pt-PT" smtClean="0"/>
              <a:pPr/>
              <a:t>17</a:t>
            </a:fld>
            <a:endParaRPr lang="pt-P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7D5225F4-3569-4D64-B2CD-570900973934}" type="slidenum">
              <a:rPr lang="pt-PT" smtClean="0"/>
              <a:pPr/>
              <a:t>20</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53446BEA-AAC0-49B7-872D-F9F66DF2178E}" type="datetimeFigureOut">
              <a:rPr lang="pt-PT" smtClean="0"/>
              <a:pPr/>
              <a:t>17-05-2013</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DE37ED3-05B4-42CC-A9EC-1697BE05AD14}"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446BEA-AAC0-49B7-872D-F9F66DF2178E}" type="datetimeFigureOut">
              <a:rPr lang="pt-PT" smtClean="0"/>
              <a:pPr/>
              <a:t>17-05-2013</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37ED3-05B4-42CC-A9EC-1697BE05AD14}"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5148064" y="1196752"/>
            <a:ext cx="3240360" cy="5170646"/>
          </a:xfrm>
          <a:prstGeom prst="rect">
            <a:avLst/>
          </a:prstGeom>
          <a:solidFill>
            <a:schemeClr val="accent3">
              <a:lumMod val="40000"/>
              <a:lumOff val="60000"/>
            </a:schemeClr>
          </a:solidFill>
          <a:ln w="76200">
            <a:solidFill>
              <a:schemeClr val="accent6">
                <a:lumMod val="50000"/>
              </a:schemeClr>
            </a:solidFill>
          </a:ln>
        </p:spPr>
        <p:txBody>
          <a:bodyPr wrap="square" rtlCol="0">
            <a:spAutoFit/>
          </a:bodyPr>
          <a:lstStyle/>
          <a:p>
            <a:pPr algn="ctr"/>
            <a:r>
              <a:rPr lang="pt-PT" sz="2000" b="1" dirty="0" smtClean="0">
                <a:solidFill>
                  <a:schemeClr val="accent3">
                    <a:lumMod val="50000"/>
                  </a:schemeClr>
                </a:solidFill>
              </a:rPr>
              <a:t>Preâmbulo</a:t>
            </a:r>
          </a:p>
          <a:p>
            <a:pPr algn="ctr"/>
            <a:r>
              <a:rPr lang="pt-PT" sz="2000" b="1" dirty="0" smtClean="0">
                <a:solidFill>
                  <a:schemeClr val="accent3">
                    <a:lumMod val="50000"/>
                  </a:schemeClr>
                </a:solidFill>
              </a:rPr>
              <a:t>do Projeto </a:t>
            </a:r>
          </a:p>
          <a:p>
            <a:pPr algn="ctr"/>
            <a:r>
              <a:rPr lang="pt-PT" sz="2000" b="1" dirty="0" smtClean="0">
                <a:solidFill>
                  <a:schemeClr val="accent3">
                    <a:lumMod val="50000"/>
                  </a:schemeClr>
                </a:solidFill>
              </a:rPr>
              <a:t>«Letras com Arte»</a:t>
            </a:r>
          </a:p>
          <a:p>
            <a:pPr algn="ctr"/>
            <a:endParaRPr lang="pt-PT" sz="2000" b="1" dirty="0">
              <a:solidFill>
                <a:schemeClr val="accent3">
                  <a:lumMod val="50000"/>
                </a:schemeClr>
              </a:solidFill>
            </a:endParaRPr>
          </a:p>
          <a:p>
            <a:pPr algn="ctr"/>
            <a:endParaRPr lang="pt-PT" sz="2000" b="1" dirty="0" smtClean="0">
              <a:solidFill>
                <a:schemeClr val="accent3">
                  <a:lumMod val="50000"/>
                </a:schemeClr>
              </a:solidFill>
            </a:endParaRPr>
          </a:p>
          <a:p>
            <a:pPr algn="ctr"/>
            <a:endParaRPr lang="pt-PT" sz="2000" b="1" dirty="0">
              <a:solidFill>
                <a:schemeClr val="accent3">
                  <a:lumMod val="50000"/>
                </a:schemeClr>
              </a:solidFill>
            </a:endParaRPr>
          </a:p>
          <a:p>
            <a:pPr algn="ctr"/>
            <a:r>
              <a:rPr lang="pt-PT" sz="2000" b="1" dirty="0" smtClean="0">
                <a:solidFill>
                  <a:schemeClr val="accent3">
                    <a:lumMod val="50000"/>
                  </a:schemeClr>
                </a:solidFill>
              </a:rPr>
              <a:t>Organização de uma oficina de escrita criativa</a:t>
            </a:r>
          </a:p>
          <a:p>
            <a:pPr algn="ctr"/>
            <a:r>
              <a:rPr lang="pt-PT" sz="2000" b="1" dirty="0" smtClean="0">
                <a:solidFill>
                  <a:schemeClr val="accent3">
                    <a:lumMod val="50000"/>
                  </a:schemeClr>
                </a:solidFill>
              </a:rPr>
              <a:t>Associação de Professores de Sintra</a:t>
            </a:r>
          </a:p>
          <a:p>
            <a:pPr algn="ctr"/>
            <a:endParaRPr lang="pt-PT" sz="2000" b="1" dirty="0">
              <a:solidFill>
                <a:schemeClr val="accent3">
                  <a:lumMod val="50000"/>
                </a:schemeClr>
              </a:solidFill>
            </a:endParaRPr>
          </a:p>
          <a:p>
            <a:pPr algn="ctr"/>
            <a:endParaRPr lang="pt-PT" sz="2000" b="1" dirty="0" smtClean="0">
              <a:solidFill>
                <a:schemeClr val="accent3">
                  <a:lumMod val="50000"/>
                </a:schemeClr>
              </a:solidFill>
            </a:endParaRPr>
          </a:p>
          <a:p>
            <a:pPr algn="ctr"/>
            <a:endParaRPr lang="pt-PT" sz="2000" b="1" dirty="0">
              <a:solidFill>
                <a:schemeClr val="accent3">
                  <a:lumMod val="50000"/>
                </a:schemeClr>
              </a:solidFill>
            </a:endParaRPr>
          </a:p>
          <a:p>
            <a:r>
              <a:rPr lang="pt-PT" sz="1400" b="1" dirty="0" smtClean="0">
                <a:solidFill>
                  <a:schemeClr val="accent3">
                    <a:lumMod val="50000"/>
                  </a:schemeClr>
                </a:solidFill>
              </a:rPr>
              <a:t>   Formadora: Dra. Ana Pereirinha</a:t>
            </a:r>
          </a:p>
          <a:p>
            <a:r>
              <a:rPr lang="pt-PT" sz="1400" b="1" dirty="0">
                <a:solidFill>
                  <a:schemeClr val="accent3">
                    <a:lumMod val="50000"/>
                  </a:schemeClr>
                </a:solidFill>
              </a:rPr>
              <a:t> </a:t>
            </a:r>
            <a:r>
              <a:rPr lang="pt-PT" sz="1400" b="1" dirty="0" smtClean="0">
                <a:solidFill>
                  <a:schemeClr val="accent3">
                    <a:lumMod val="50000"/>
                  </a:schemeClr>
                </a:solidFill>
              </a:rPr>
              <a:t>  Formanda: Estefânia Duarte</a:t>
            </a:r>
          </a:p>
          <a:p>
            <a:endParaRPr lang="pt-PT" sz="1400" b="1" dirty="0">
              <a:solidFill>
                <a:schemeClr val="accent3">
                  <a:lumMod val="50000"/>
                </a:schemeClr>
              </a:solidFill>
            </a:endParaRPr>
          </a:p>
          <a:p>
            <a:endParaRPr lang="pt-PT" sz="1400" b="1" dirty="0" smtClean="0">
              <a:solidFill>
                <a:schemeClr val="accent3">
                  <a:lumMod val="50000"/>
                </a:schemeClr>
              </a:solidFill>
            </a:endParaRPr>
          </a:p>
          <a:p>
            <a:r>
              <a:rPr lang="pt-PT" sz="1400" b="1" dirty="0">
                <a:solidFill>
                  <a:schemeClr val="accent3">
                    <a:lumMod val="50000"/>
                  </a:schemeClr>
                </a:solidFill>
              </a:rPr>
              <a:t> </a:t>
            </a:r>
            <a:r>
              <a:rPr lang="pt-PT" sz="1400" b="1" dirty="0" smtClean="0">
                <a:solidFill>
                  <a:schemeClr val="accent3">
                    <a:lumMod val="50000"/>
                  </a:schemeClr>
                </a:solidFill>
              </a:rPr>
              <a:t>                         abril-maio 2013</a:t>
            </a:r>
            <a:endParaRPr lang="pt-PT" sz="1400"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696" y="274638"/>
            <a:ext cx="6851104" cy="1143000"/>
          </a:xfrm>
          <a:solidFill>
            <a:schemeClr val="accent3">
              <a:lumMod val="60000"/>
              <a:lumOff val="40000"/>
            </a:schemeClr>
          </a:solidFill>
          <a:ln w="28575">
            <a:solidFill>
              <a:schemeClr val="accent3">
                <a:lumMod val="50000"/>
              </a:schemeClr>
            </a:solidFill>
          </a:ln>
        </p:spPr>
        <p:txBody>
          <a:bodyPr>
            <a:normAutofit/>
          </a:bodyPr>
          <a:lstStyle/>
          <a:p>
            <a:r>
              <a:rPr lang="pt-PT" sz="2800" dirty="0" smtClean="0">
                <a:solidFill>
                  <a:schemeClr val="accent6">
                    <a:lumMod val="50000"/>
                  </a:schemeClr>
                </a:solidFill>
              </a:rPr>
              <a:t>SITUAÇÃO – PROBLEMA NA ESCRITA  (continuação)</a:t>
            </a:r>
            <a:endParaRPr lang="pt-PT" sz="2800" dirty="0">
              <a:solidFill>
                <a:schemeClr val="accent6">
                  <a:lumMod val="50000"/>
                </a:schemeClr>
              </a:solidFill>
            </a:endParaRPr>
          </a:p>
        </p:txBody>
      </p:sp>
      <p:sp>
        <p:nvSpPr>
          <p:cNvPr id="4" name="CaixaDeTexto 3"/>
          <p:cNvSpPr txBox="1"/>
          <p:nvPr/>
        </p:nvSpPr>
        <p:spPr>
          <a:xfrm>
            <a:off x="323528" y="2060848"/>
            <a:ext cx="8352928" cy="4247317"/>
          </a:xfrm>
          <a:prstGeom prst="rect">
            <a:avLst/>
          </a:prstGeom>
          <a:solidFill>
            <a:schemeClr val="accent3">
              <a:lumMod val="40000"/>
              <a:lumOff val="60000"/>
            </a:schemeClr>
          </a:solidFill>
          <a:ln>
            <a:solidFill>
              <a:schemeClr val="tx1">
                <a:lumMod val="75000"/>
                <a:lumOff val="25000"/>
              </a:schemeClr>
            </a:solidFill>
          </a:ln>
        </p:spPr>
        <p:txBody>
          <a:bodyPr wrap="square" rtlCol="0">
            <a:spAutoFit/>
          </a:bodyPr>
          <a:lstStyle/>
          <a:p>
            <a:pPr algn="just">
              <a:buFontTx/>
              <a:buChar char="-"/>
            </a:pPr>
            <a:r>
              <a:rPr lang="pt-PT" dirty="0" smtClean="0"/>
              <a:t> Recurso sistemático a uma conjugação verbal simplificada (idêntica à que é praticada no discurso oral): a) abuso de “presente histórico” ; b) não utilização do modo condicional; c) não utilização do pretérito mais-que-perfeito, forma simples; d) não utilização de tempos compostos, à exceção do pretérito mais-que-perfeito composto do indicativo;  </a:t>
            </a:r>
          </a:p>
          <a:p>
            <a:pPr algn="just">
              <a:buFontTx/>
              <a:buChar char="-"/>
            </a:pPr>
            <a:r>
              <a:rPr lang="pt-PT" dirty="0" smtClean="0"/>
              <a:t> Confusão ortográfica entre o pretérito imperfeito do conjuntivo e o infinitivo impessoal; </a:t>
            </a:r>
          </a:p>
          <a:p>
            <a:pPr algn="just">
              <a:buFontTx/>
              <a:buChar char="-"/>
            </a:pPr>
            <a:r>
              <a:rPr lang="pt-PT" dirty="0" smtClean="0"/>
              <a:t> Erros de morfossintaxe sistemáticos, tais que: a) uso indevido dos pronomes relativos cujo/cuja/cujos/cujas ( frequentemente é ignorada a divergência destes pronomes em género e número e o aluno acrescenta-lhes os artigos definidos); b) dificuldade na utilização dos relativos o qual/a qual/ os quais/ as quais; </a:t>
            </a:r>
          </a:p>
          <a:p>
            <a:pPr algn="just">
              <a:buFontTx/>
              <a:buChar char="-"/>
            </a:pPr>
            <a:r>
              <a:rPr lang="pt-PT" dirty="0" smtClean="0"/>
              <a:t> Erros na conjugação de verbos pronominais (reflexos e não reflexos): erro no pronome e, frequentemente, na colocação do pronome antes ou depois do verbo, o que muitas vezes é causado pela confusão entre o português padrão e outras variantes do português;</a:t>
            </a:r>
            <a:endParaRPr lang="pt-P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7824" y="274638"/>
            <a:ext cx="5698976" cy="1143000"/>
          </a:xfrm>
          <a:solidFill>
            <a:schemeClr val="accent3">
              <a:lumMod val="40000"/>
              <a:lumOff val="60000"/>
            </a:schemeClr>
          </a:solidFill>
          <a:ln w="28575">
            <a:solidFill>
              <a:schemeClr val="accent6">
                <a:lumMod val="50000"/>
              </a:schemeClr>
            </a:solidFill>
          </a:ln>
        </p:spPr>
        <p:txBody>
          <a:bodyPr>
            <a:normAutofit/>
          </a:bodyPr>
          <a:lstStyle/>
          <a:p>
            <a:r>
              <a:rPr lang="pt-PT" sz="2800" dirty="0" smtClean="0">
                <a:solidFill>
                  <a:schemeClr val="accent3">
                    <a:lumMod val="50000"/>
                  </a:schemeClr>
                </a:solidFill>
              </a:rPr>
              <a:t>SITUAÇÃO – PROBLEMA NA ESCRITA </a:t>
            </a:r>
            <a:br>
              <a:rPr lang="pt-PT" sz="2800" dirty="0" smtClean="0">
                <a:solidFill>
                  <a:schemeClr val="accent3">
                    <a:lumMod val="50000"/>
                  </a:schemeClr>
                </a:solidFill>
              </a:rPr>
            </a:br>
            <a:r>
              <a:rPr lang="pt-PT" sz="2800" dirty="0" smtClean="0">
                <a:solidFill>
                  <a:schemeClr val="accent3">
                    <a:lumMod val="50000"/>
                  </a:schemeClr>
                </a:solidFill>
              </a:rPr>
              <a:t>(continuação)</a:t>
            </a:r>
            <a:endParaRPr lang="pt-PT" sz="2800" dirty="0">
              <a:solidFill>
                <a:schemeClr val="accent3">
                  <a:lumMod val="50000"/>
                </a:schemeClr>
              </a:solidFill>
            </a:endParaRPr>
          </a:p>
        </p:txBody>
      </p:sp>
      <p:sp>
        <p:nvSpPr>
          <p:cNvPr id="4" name="CaixaDeTexto 3"/>
          <p:cNvSpPr txBox="1"/>
          <p:nvPr/>
        </p:nvSpPr>
        <p:spPr>
          <a:xfrm>
            <a:off x="2987824" y="1484784"/>
            <a:ext cx="5688632" cy="4893647"/>
          </a:xfrm>
          <a:prstGeom prst="rect">
            <a:avLst/>
          </a:prstGeom>
          <a:solidFill>
            <a:schemeClr val="accent3">
              <a:lumMod val="60000"/>
              <a:lumOff val="40000"/>
            </a:schemeClr>
          </a:solidFill>
        </p:spPr>
        <p:txBody>
          <a:bodyPr wrap="square" rtlCol="0">
            <a:spAutoFit/>
          </a:bodyPr>
          <a:lstStyle/>
          <a:p>
            <a:pPr algn="just">
              <a:buFontTx/>
              <a:buChar char="-"/>
            </a:pPr>
            <a:r>
              <a:rPr lang="pt-PT" sz="2400" b="1" dirty="0" smtClean="0"/>
              <a:t>Erros de ortografia e acentuação repetidos, a despeito das correções sucessivas. São exemplo de erros que persistem:</a:t>
            </a:r>
          </a:p>
          <a:p>
            <a:pPr algn="just"/>
            <a:r>
              <a:rPr lang="pt-PT" sz="2400" b="1" dirty="0" smtClean="0"/>
              <a:t>a) A omissão do “h” do verbo “haver”; </a:t>
            </a:r>
          </a:p>
          <a:p>
            <a:pPr algn="just"/>
            <a:r>
              <a:rPr lang="pt-PT" sz="2400" b="1" dirty="0" smtClean="0"/>
              <a:t>b) acento incorreto na contração da preposição “a” com artigos definidos; </a:t>
            </a:r>
          </a:p>
          <a:p>
            <a:pPr algn="just"/>
            <a:r>
              <a:rPr lang="pt-PT" sz="2400" b="1" dirty="0" smtClean="0"/>
              <a:t>c) acentuação incorreta de advérbios derivados de adjetivos acentuados; </a:t>
            </a:r>
          </a:p>
          <a:p>
            <a:pPr algn="just"/>
            <a:r>
              <a:rPr lang="pt-PT" sz="2400" b="1" dirty="0" smtClean="0"/>
              <a:t>d) ausência incorreta de acento agudo em formas verbais da primeira pessoa do plural; e) incorreção na ortografia do pretérito imperfeito do conjuntivo.</a:t>
            </a:r>
            <a:endParaRPr lang="pt-PT"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792288" y="4800600"/>
            <a:ext cx="5486400" cy="572616"/>
          </a:xfrm>
          <a:solidFill>
            <a:schemeClr val="accent4">
              <a:lumMod val="60000"/>
              <a:lumOff val="40000"/>
            </a:schemeClr>
          </a:solidFill>
          <a:ln w="28575">
            <a:solidFill>
              <a:schemeClr val="accent1">
                <a:lumMod val="50000"/>
              </a:schemeClr>
            </a:solidFill>
          </a:ln>
        </p:spPr>
        <p:txBody>
          <a:bodyPr>
            <a:noAutofit/>
          </a:bodyPr>
          <a:lstStyle/>
          <a:p>
            <a:r>
              <a:rPr lang="pt-PT" sz="3200" dirty="0" smtClean="0">
                <a:solidFill>
                  <a:schemeClr val="tx2">
                    <a:lumMod val="50000"/>
                  </a:schemeClr>
                </a:solidFill>
              </a:rPr>
              <a:t>AO CRIAR ESTE PROJETO…</a:t>
            </a:r>
            <a:endParaRPr lang="pt-PT" sz="3200" dirty="0">
              <a:solidFill>
                <a:schemeClr val="tx2">
                  <a:lumMod val="50000"/>
                </a:schemeClr>
              </a:solidFill>
            </a:endParaRPr>
          </a:p>
        </p:txBody>
      </p:sp>
      <p:sp>
        <p:nvSpPr>
          <p:cNvPr id="5" name="Marcador de Posição do Texto 4"/>
          <p:cNvSpPr>
            <a:spLocks noGrp="1"/>
          </p:cNvSpPr>
          <p:nvPr>
            <p:ph type="body" sz="half" idx="2"/>
          </p:nvPr>
        </p:nvSpPr>
        <p:spPr>
          <a:xfrm>
            <a:off x="827584" y="5367338"/>
            <a:ext cx="7272808" cy="804862"/>
          </a:xfrm>
          <a:solidFill>
            <a:schemeClr val="accent1">
              <a:lumMod val="50000"/>
            </a:schemeClr>
          </a:solidFill>
          <a:ln w="38100">
            <a:solidFill>
              <a:srgbClr val="7030A0"/>
            </a:solidFill>
          </a:ln>
        </p:spPr>
        <p:txBody>
          <a:bodyPr>
            <a:normAutofit fontScale="92500"/>
          </a:bodyPr>
          <a:lstStyle/>
          <a:p>
            <a:pPr algn="ctr"/>
            <a:r>
              <a:rPr lang="pt-PT" sz="4000" dirty="0" smtClean="0">
                <a:solidFill>
                  <a:schemeClr val="bg1"/>
                </a:solidFill>
              </a:rPr>
              <a:t>QUE ENTRAVES PODERÃO SURGIR?</a:t>
            </a:r>
            <a:endParaRPr lang="pt-PT" sz="4000" dirty="0">
              <a:solidFill>
                <a:schemeClr val="bg1"/>
              </a:solidFill>
            </a:endParaRPr>
          </a:p>
        </p:txBody>
      </p:sp>
      <p:sp>
        <p:nvSpPr>
          <p:cNvPr id="6" name="Marcador de Posição da Imagem 5"/>
          <p:cNvSpPr>
            <a:spLocks noGrp="1"/>
          </p:cNvSpPr>
          <p:nvPr>
            <p:ph type="pic" idx="1"/>
          </p:nvPr>
        </p:nvSpPr>
        <p:spPr/>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395536" y="260649"/>
            <a:ext cx="8424936" cy="6247864"/>
          </a:xfrm>
          <a:prstGeom prst="rect">
            <a:avLst/>
          </a:prstGeom>
          <a:solidFill>
            <a:schemeClr val="accent4">
              <a:lumMod val="40000"/>
              <a:lumOff val="60000"/>
            </a:schemeClr>
          </a:solidFill>
        </p:spPr>
        <p:txBody>
          <a:bodyPr wrap="square" rtlCol="0">
            <a:spAutoFit/>
          </a:bodyPr>
          <a:lstStyle/>
          <a:p>
            <a:pPr algn="just">
              <a:buFontTx/>
              <a:buChar char="-"/>
            </a:pPr>
            <a:r>
              <a:rPr lang="pt-PT" sz="2000" dirty="0" smtClean="0"/>
              <a:t> A obediência a um programa curricular extenso, sobretudo quando os conteúdos são lecionados separadamente, sem uma planificação integrada, deixam pouco tempo para o exercício da escrita criativa;</a:t>
            </a:r>
          </a:p>
          <a:p>
            <a:pPr algn="just">
              <a:buFontTx/>
              <a:buChar char="-"/>
            </a:pPr>
            <a:r>
              <a:rPr lang="pt-PT" sz="2000" dirty="0" smtClean="0"/>
              <a:t>  No caso do ensino profissional, a planificação obrigatória em módulos condiciona o tempo e a oportunidade;</a:t>
            </a:r>
          </a:p>
          <a:p>
            <a:pPr algn="just">
              <a:buFontTx/>
              <a:buChar char="-"/>
            </a:pPr>
            <a:r>
              <a:rPr lang="pt-PT" sz="2000" dirty="0" smtClean="0"/>
              <a:t> No caso do ensino profissional, a planificação obrigatória em módulos condiciona muito a prática  cooperativa da interdisciplinaridade – pode haver objeções à troca da ordem dos módulos, embora isso seja permitido;</a:t>
            </a:r>
          </a:p>
          <a:p>
            <a:pPr algn="just">
              <a:buFontTx/>
              <a:buChar char="-"/>
            </a:pPr>
            <a:r>
              <a:rPr lang="pt-PT" sz="2000" dirty="0" smtClean="0"/>
              <a:t> Os alunos demonstram relutância ou menos motivação nas atividades escritas;</a:t>
            </a:r>
          </a:p>
          <a:p>
            <a:pPr algn="just">
              <a:buFontTx/>
              <a:buChar char="-"/>
            </a:pPr>
            <a:r>
              <a:rPr lang="pt-PT" sz="2000" dirty="0" smtClean="0"/>
              <a:t> Os alunos de meios socioculturais empobrecidos assumem frequentemente uma postura niilista perante tentativas de enriquecimento cultural;</a:t>
            </a:r>
          </a:p>
          <a:p>
            <a:pPr algn="just">
              <a:buFontTx/>
              <a:buChar char="-"/>
            </a:pPr>
            <a:r>
              <a:rPr lang="pt-PT" sz="2000" dirty="0" smtClean="0"/>
              <a:t> A repetição temática em duas disciplinas pode originar saturação em vez de motivação;</a:t>
            </a:r>
          </a:p>
          <a:p>
            <a:pPr algn="just">
              <a:buFontTx/>
              <a:buChar char="-"/>
            </a:pPr>
            <a:r>
              <a:rPr lang="pt-PT" sz="2000" dirty="0" smtClean="0"/>
              <a:t> Para que os alunos se empenhem a bom ritmo na escrita criativa, sem roubar espaço de aula para a execução integral do programa curricular, e para a exercitação de competências diversas, é fundamental que os critérios de avaliação atribuam alguma percentagem de avaliação sumativa ao exercício e ao desenvolvimento da competência da escrita, em instrumentos de avaliação de escrita diversificados e articulados, e não apenas nos testes de avaliação.</a:t>
            </a:r>
            <a:endParaRPr lang="pt-PT"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solidFill>
            <a:schemeClr val="accent1">
              <a:lumMod val="60000"/>
              <a:lumOff val="40000"/>
            </a:schemeClr>
          </a:solidFill>
        </p:spPr>
        <p:txBody>
          <a:bodyPr>
            <a:normAutofit/>
          </a:bodyPr>
          <a:lstStyle/>
          <a:p>
            <a:r>
              <a:rPr lang="pt-PT" sz="2000" b="1" dirty="0" smtClean="0"/>
              <a:t>RESPOSTAS ÀS OBJEÇÕES</a:t>
            </a:r>
            <a:endParaRPr lang="pt-PT" sz="2000" b="1" dirty="0"/>
          </a:p>
        </p:txBody>
      </p:sp>
      <p:sp>
        <p:nvSpPr>
          <p:cNvPr id="4" name="Marcador de Posição de Conteúdo 3"/>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95536" y="260648"/>
            <a:ext cx="8424936" cy="6186309"/>
          </a:xfrm>
          <a:prstGeom prst="rect">
            <a:avLst/>
          </a:prstGeom>
          <a:solidFill>
            <a:schemeClr val="accent3">
              <a:lumMod val="60000"/>
              <a:lumOff val="40000"/>
            </a:schemeClr>
          </a:solidFill>
        </p:spPr>
        <p:txBody>
          <a:bodyPr wrap="square" rtlCol="0">
            <a:spAutoFit/>
          </a:bodyPr>
          <a:lstStyle/>
          <a:p>
            <a:pPr algn="just">
              <a:buFontTx/>
              <a:buChar char="-"/>
            </a:pPr>
            <a:r>
              <a:rPr lang="pt-PT" dirty="0" smtClean="0"/>
              <a:t> Apresentamos neste projeto uma planificação integrada que obedece a todos os conteúdos programáticos do Português e propõe conjugá-los, buscando uma poupança de tempo;</a:t>
            </a:r>
          </a:p>
          <a:p>
            <a:pPr algn="just">
              <a:buFontTx/>
              <a:buChar char="-"/>
            </a:pPr>
            <a:r>
              <a:rPr lang="pt-PT" dirty="0" smtClean="0"/>
              <a:t> A interdisciplinaridade deste projeto não subentende qualquer supressão no programa de Português; busca simplesmente a partilha de conteúdos e objetivos programáticos entre o Português e a História de Arte;</a:t>
            </a:r>
          </a:p>
          <a:p>
            <a:pPr algn="just">
              <a:buFontTx/>
              <a:buChar char="-"/>
            </a:pPr>
            <a:r>
              <a:rPr lang="pt-PT" dirty="0" smtClean="0"/>
              <a:t> A interdisciplinaridade deste projeto é convidativa a um trabalho cooperativo entre os professores de Português e História de Arte, todavia o projeto pode funcionar apenas na disciplina de Português;</a:t>
            </a:r>
          </a:p>
          <a:p>
            <a:pPr algn="just">
              <a:buFontTx/>
              <a:buChar char="-"/>
            </a:pPr>
            <a:r>
              <a:rPr lang="pt-PT" dirty="0" smtClean="0"/>
              <a:t> O número de aulas consagradas ao projeto, por período ou por módulo, não é uma imposição; o professor de Português, na sua planificação, pode e deve estipular qual o número de horas de escrita criativa que seria pertinente promover, de acordo com o perfil da turma que lhe for atribuída e mediante um diagnóstico de início de ano;</a:t>
            </a:r>
          </a:p>
          <a:p>
            <a:pPr algn="just">
              <a:buFontTx/>
              <a:buChar char="-"/>
            </a:pPr>
            <a:r>
              <a:rPr lang="pt-PT" dirty="0" smtClean="0"/>
              <a:t> As atividades de escrita criativa incluídas no projeto são meras propostas; o professor deve escolher o que for mais adequado ao perfil da sua turma, assim como pode e deve modelar as atividades propostas, por decisão sua ou sugestão dos alunos;</a:t>
            </a:r>
          </a:p>
          <a:p>
            <a:pPr algn="just">
              <a:buFontTx/>
              <a:buChar char="-"/>
            </a:pPr>
            <a:r>
              <a:rPr lang="pt-PT" dirty="0" smtClean="0"/>
              <a:t> Um projeto deve fomentar o envolvimento dos alunos; remodelações constantes do projeto são sempre naturais, e produto de uma reavaliação contínua; poderá afigurar-se necessário, de acordo com os resultados e recetividade dos alunos, tanto diminuir como incrementar o número de  horas consagradas ao projeto, por período ou por módulo;</a:t>
            </a:r>
          </a:p>
          <a:p>
            <a:pPr algn="just">
              <a:buFontTx/>
              <a:buChar char="-"/>
            </a:pPr>
            <a:r>
              <a:rPr lang="pt-PT" dirty="0" smtClean="0"/>
              <a:t> O projeto não subentende a troca de ordem dos módulos ou das sequências programáticas em qualquer das disciplinas;</a:t>
            </a:r>
            <a:endParaRPr lang="pt-P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23528" y="692696"/>
            <a:ext cx="8640960" cy="5355312"/>
          </a:xfrm>
          <a:prstGeom prst="rect">
            <a:avLst/>
          </a:prstGeom>
          <a:solidFill>
            <a:schemeClr val="accent3">
              <a:lumMod val="60000"/>
              <a:lumOff val="40000"/>
            </a:schemeClr>
          </a:solidFill>
        </p:spPr>
        <p:txBody>
          <a:bodyPr wrap="square" rtlCol="0">
            <a:spAutoFit/>
          </a:bodyPr>
          <a:lstStyle/>
          <a:p>
            <a:pPr algn="just"/>
            <a:r>
              <a:rPr lang="pt-PT" dirty="0" smtClean="0"/>
              <a:t>- Uma vez que as atividades propostas não são divergentes de conteúdos programáticos de Português, não é forçosamente necessário que se realizem apenas posteriormente à sua abordagem em História de Arte; apenas é recomendável que </a:t>
            </a:r>
            <a:r>
              <a:rPr lang="pt-PT" smtClean="0"/>
              <a:t>não se </a:t>
            </a:r>
            <a:r>
              <a:rPr lang="pt-PT" dirty="0" smtClean="0"/>
              <a:t>realizem com grande distanciamento das aulas de História de Arte, para que os alunos assimilem as aprendizagens como um todo interdisciplinar, e para que se possibilite a realização de atividades  dinâmicas  de mostragem de trabalhos a toda a escola, partilhadas, preferencialmente, por ambas as disciplinas, o que seria vantajoso para alunos e professores, assim como contribuiria para a consecução do projeto de escola;</a:t>
            </a:r>
          </a:p>
          <a:p>
            <a:pPr algn="just"/>
            <a:r>
              <a:rPr lang="pt-PT" dirty="0" smtClean="0"/>
              <a:t>-  Se é verdade que os alunos  demonstram cada vez menos motivação para a leitura e a escrita, também é um facto incontornável que a oralidade não pode ultrapassar a escrita na disciplina de Português, sob pena de se reduzirem seriamente as potencialidades dos alunos; o exercício da escrita tem de ser estimulado e nada melhor do que integrado num projeto construtivo;</a:t>
            </a:r>
          </a:p>
          <a:p>
            <a:pPr algn="just"/>
            <a:r>
              <a:rPr lang="pt-PT" dirty="0" smtClean="0"/>
              <a:t>- Se é verdade que os alunos de meios socioculturais empobrecidos assumem frequentemente uma postura niilista perante tentativas de enriquecimento cultural, também devemos ter em conta que a execução do projeto e a escolha particular das atividades ou a sua remodelação dependerá muito do profissionalismo do professor, que deverá adequar o projeto ao perfil da sua turma; há que encontrar, muitas vezes, uma conciliação entre um rumo ideal e o rumo intermédio que os alunos estão aptos a seguir;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923928" y="332656"/>
            <a:ext cx="4968552" cy="6186309"/>
          </a:xfrm>
          <a:prstGeom prst="rect">
            <a:avLst/>
          </a:prstGeom>
          <a:solidFill>
            <a:schemeClr val="accent3">
              <a:lumMod val="60000"/>
              <a:lumOff val="40000"/>
            </a:schemeClr>
          </a:solidFill>
        </p:spPr>
        <p:txBody>
          <a:bodyPr wrap="square" rtlCol="0">
            <a:spAutoFit/>
          </a:bodyPr>
          <a:lstStyle/>
          <a:p>
            <a:pPr algn="just">
              <a:buFontTx/>
              <a:buChar char="-"/>
            </a:pPr>
            <a:r>
              <a:rPr lang="pt-PT" dirty="0" smtClean="0"/>
              <a:t> A continuidade do projeto no 11º ano não significará necessariamente uma saturação, embora isso seja relativo, tanto em relação ao investimento dos professores como em relação ao empenho e recetividade dos alunos; em todo o caso, durante um ano letivo haverá manancial suficiente para ideias e atividades muito diversificadas;</a:t>
            </a:r>
          </a:p>
          <a:p>
            <a:pPr algn="just">
              <a:buFontTx/>
              <a:buChar char="-"/>
            </a:pPr>
            <a:r>
              <a:rPr lang="pt-PT" dirty="0" smtClean="0"/>
              <a:t> É inquestionável que um projeto destes não funcionará  se apenas for contemplado por  avaliação formativa. Nenhum aluno do ensino secundário , sobrecarregado com programas disciplinares exigentes, investirá  seriamente  e a bom ritmo (sem retardar e comprometer o cumprimento de todo o programa)  em trabalhos de escrita criativa, excetuando  os de muito curta duração e amplitude, ou as propostas de contrato de leitura que aqui vêm sugeridas, em virtude de  o contrato de leitura ser contemplado na avaliação oral. Tem de haver avaliação  sumativa no exercício da escrita (pelo menos nos exercícios  mais complexos e completos).</a:t>
            </a:r>
            <a:endParaRPr lang="pt-P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50000"/>
            </a:schemeClr>
          </a:solidFill>
        </p:spPr>
        <p:txBody>
          <a:bodyPr>
            <a:normAutofit fontScale="90000"/>
          </a:bodyPr>
          <a:lstStyle/>
          <a:p>
            <a:pPr algn="ctr"/>
            <a:r>
              <a:rPr lang="pt-PT" dirty="0" smtClean="0"/>
              <a:t>REFLEXÃO SOBRE AS POTENCIALIDADES DE UM PROJETO DE ESCRITA CRIATIVA</a:t>
            </a:r>
            <a:endParaRPr lang="pt-PT" dirty="0"/>
          </a:p>
        </p:txBody>
      </p:sp>
      <p:sp>
        <p:nvSpPr>
          <p:cNvPr id="4" name="Marcador de Posição do Texto 3"/>
          <p:cNvSpPr>
            <a:spLocks noGrp="1"/>
          </p:cNvSpPr>
          <p:nvPr>
            <p:ph type="body" sz="half" idx="2"/>
          </p:nvPr>
        </p:nvSpPr>
        <p:spPr>
          <a:xfrm>
            <a:off x="457200" y="1628800"/>
            <a:ext cx="4834880" cy="4497363"/>
          </a:xfrm>
          <a:solidFill>
            <a:schemeClr val="accent6">
              <a:lumMod val="20000"/>
              <a:lumOff val="80000"/>
            </a:schemeClr>
          </a:solidFill>
          <a:ln>
            <a:solidFill>
              <a:schemeClr val="accent6">
                <a:lumMod val="50000"/>
              </a:schemeClr>
            </a:solidFill>
          </a:ln>
        </p:spPr>
        <p:txBody>
          <a:bodyPr>
            <a:normAutofit fontScale="85000" lnSpcReduction="10000"/>
          </a:bodyPr>
          <a:lstStyle/>
          <a:p>
            <a:pPr algn="just"/>
            <a:r>
              <a:rPr lang="pt-PT" b="1" dirty="0" err="1" smtClean="0">
                <a:solidFill>
                  <a:schemeClr val="accent6">
                    <a:lumMod val="50000"/>
                  </a:schemeClr>
                </a:solidFill>
              </a:rPr>
              <a:t>Dewey</a:t>
            </a:r>
            <a:r>
              <a:rPr lang="pt-PT" b="1" dirty="0" smtClean="0">
                <a:solidFill>
                  <a:schemeClr val="accent6">
                    <a:lumMod val="50000"/>
                  </a:schemeClr>
                </a:solidFill>
              </a:rPr>
              <a:t> (1938), inspirador do trabalho de projeto, </a:t>
            </a:r>
          </a:p>
          <a:p>
            <a:pPr algn="just"/>
            <a:endParaRPr lang="pt-PT" b="1" dirty="0" smtClean="0">
              <a:solidFill>
                <a:schemeClr val="accent6">
                  <a:lumMod val="50000"/>
                </a:schemeClr>
              </a:solidFill>
            </a:endParaRPr>
          </a:p>
          <a:p>
            <a:pPr algn="just">
              <a:buFont typeface="Arial" pitchFamily="34" charset="0"/>
              <a:buChar char="•"/>
            </a:pPr>
            <a:r>
              <a:rPr lang="pt-PT" b="1" dirty="0" smtClean="0">
                <a:solidFill>
                  <a:schemeClr val="accent6">
                    <a:lumMod val="50000"/>
                  </a:schemeClr>
                </a:solidFill>
              </a:rPr>
              <a:t>definiu como primordial o princípio de intenção: «Toda a ação, para ser significativa, precisa de ser compreendida e desejada pelos sujeitos, deve ter um significado vital, isto é, deve dizer respeito a um fim, ser intencional, ter um propósito».</a:t>
            </a:r>
          </a:p>
          <a:p>
            <a:pPr algn="ctr"/>
            <a:r>
              <a:rPr lang="pt-PT" b="1" dirty="0" smtClean="0">
                <a:solidFill>
                  <a:schemeClr val="accent5">
                    <a:lumMod val="75000"/>
                  </a:schemeClr>
                </a:solidFill>
              </a:rPr>
              <a:t>OS NOSSOS ALUNOS NECESSITAM DE COMPREENDER, ACEITAR E  ASSUMIR O PROPÓSITO DA SUA FORMAÇÃO.</a:t>
            </a:r>
          </a:p>
          <a:p>
            <a:pPr algn="just">
              <a:buFont typeface="Arial" pitchFamily="34" charset="0"/>
              <a:buChar char="•"/>
            </a:pPr>
            <a:r>
              <a:rPr lang="pt-PT" b="1" dirty="0" smtClean="0">
                <a:solidFill>
                  <a:schemeClr val="accent6">
                    <a:lumMod val="50000"/>
                  </a:schemeClr>
                </a:solidFill>
              </a:rPr>
              <a:t> alegou que «A aprendizagem é realizada singularmente e implica a razão, a emoção e a sensibilidade, propondo transformações no perceber, sentir, agir, pensar».</a:t>
            </a:r>
          </a:p>
          <a:p>
            <a:pPr algn="ctr"/>
            <a:r>
              <a:rPr lang="pt-PT" b="1" dirty="0" smtClean="0">
                <a:solidFill>
                  <a:schemeClr val="accent5">
                    <a:lumMod val="75000"/>
                  </a:schemeClr>
                </a:solidFill>
              </a:rPr>
              <a:t>O ÍNDICE DE DESCONCENTRAÇÃO DOS NOSSOS ALUNOS DEVE SER COMBATIDO,  PARA QUE APRENDAM A APRENDER COM SENSIBILIDADE.</a:t>
            </a:r>
          </a:p>
          <a:p>
            <a:pPr algn="just"/>
            <a:r>
              <a:rPr lang="pt-PT" b="1" dirty="0" smtClean="0">
                <a:solidFill>
                  <a:schemeClr val="accent6">
                    <a:lumMod val="50000"/>
                  </a:schemeClr>
                </a:solidFill>
              </a:rPr>
              <a:t> Por sua vez, o pedagogo </a:t>
            </a:r>
            <a:r>
              <a:rPr lang="pt-PT" b="1" dirty="0" err="1" smtClean="0">
                <a:solidFill>
                  <a:schemeClr val="accent6">
                    <a:lumMod val="50000"/>
                  </a:schemeClr>
                </a:solidFill>
              </a:rPr>
              <a:t>Konkola</a:t>
            </a:r>
            <a:r>
              <a:rPr lang="pt-PT" b="1" dirty="0" smtClean="0">
                <a:solidFill>
                  <a:schemeClr val="accent6">
                    <a:lumMod val="50000"/>
                  </a:schemeClr>
                </a:solidFill>
              </a:rPr>
              <a:t>, em 2001, definiu como método </a:t>
            </a:r>
            <a:r>
              <a:rPr lang="pt-PT" b="1" dirty="0" err="1" smtClean="0">
                <a:solidFill>
                  <a:schemeClr val="accent6">
                    <a:lumMod val="50000"/>
                  </a:schemeClr>
                </a:solidFill>
              </a:rPr>
              <a:t>despoletador</a:t>
            </a:r>
            <a:r>
              <a:rPr lang="pt-PT" b="1" dirty="0" smtClean="0">
                <a:solidFill>
                  <a:schemeClr val="accent6">
                    <a:lumMod val="50000"/>
                  </a:schemeClr>
                </a:solidFill>
              </a:rPr>
              <a:t> do ser em construção a ousadia de calcorrear  e experimentar o «terreno de fronteira». Define </a:t>
            </a:r>
            <a:r>
              <a:rPr lang="pt-PT" dirty="0" smtClean="0"/>
              <a:t> </a:t>
            </a:r>
            <a:r>
              <a:rPr lang="pt-PT" b="1" dirty="0" smtClean="0">
                <a:solidFill>
                  <a:schemeClr val="accent6">
                    <a:lumMod val="50000"/>
                  </a:schemeClr>
                </a:solidFill>
              </a:rPr>
              <a:t>«zonas de fronteira» como espaços neutros fora dos sistemas estabelecidos, nas quais as prioridades das organizações de origem são respeitadas e novas formas de pensar podem emergir nas discussões. Acrescenta: «Destas zonas de fronteira emergem novos percursos, caraterizados por uma maior fluidez e correspondência, a partir dos quais emerge uma aprendizagem de caráter mais expansivo». </a:t>
            </a:r>
          </a:p>
          <a:p>
            <a:pPr algn="ctr"/>
            <a:r>
              <a:rPr lang="pt-PT" b="1" dirty="0" smtClean="0">
                <a:solidFill>
                  <a:schemeClr val="accent5">
                    <a:lumMod val="75000"/>
                  </a:schemeClr>
                </a:solidFill>
              </a:rPr>
              <a:t>A INTERDISCIPLINARIDADE PODE AJUDAR-NOS A ALARGAR HORIZONTES, AO MESMO TEMPO QUE CONCILIA A NOSSA IDENTIDADE INDIVIDUAL.</a:t>
            </a:r>
            <a:r>
              <a:rPr lang="pt-PT" dirty="0" smtClean="0"/>
              <a:t> </a:t>
            </a:r>
          </a:p>
          <a:p>
            <a:pPr algn="just"/>
            <a:endParaRPr lang="pt-PT" b="1" dirty="0"/>
          </a:p>
        </p:txBody>
      </p:sp>
      <p:sp>
        <p:nvSpPr>
          <p:cNvPr id="6" name="Marcador de Posição de Conteúdo 5"/>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1">
              <a:lumMod val="50000"/>
            </a:schemeClr>
          </a:solidFill>
        </p:spPr>
        <p:txBody>
          <a:bodyPr>
            <a:normAutofit fontScale="90000"/>
          </a:bodyPr>
          <a:lstStyle/>
          <a:p>
            <a:pPr algn="ctr"/>
            <a:r>
              <a:rPr lang="pt-PT" dirty="0" smtClean="0"/>
              <a:t>REFLEXÃO SOBRE AS POTENCIALIDADES DE UM PROJETO DE ESCRITA CRIATIVA</a:t>
            </a:r>
            <a:endParaRPr lang="pt-PT" dirty="0"/>
          </a:p>
        </p:txBody>
      </p:sp>
      <p:sp>
        <p:nvSpPr>
          <p:cNvPr id="4" name="Marcador de Posição do Texto 3"/>
          <p:cNvSpPr>
            <a:spLocks noGrp="1"/>
          </p:cNvSpPr>
          <p:nvPr>
            <p:ph type="body" sz="half" idx="2"/>
          </p:nvPr>
        </p:nvSpPr>
        <p:spPr>
          <a:xfrm>
            <a:off x="457200" y="1435100"/>
            <a:ext cx="3008313" cy="4730204"/>
          </a:xfrm>
          <a:solidFill>
            <a:schemeClr val="bg1">
              <a:lumMod val="75000"/>
            </a:schemeClr>
          </a:solidFill>
        </p:spPr>
        <p:txBody>
          <a:bodyPr>
            <a:normAutofit fontScale="92500" lnSpcReduction="20000"/>
          </a:bodyPr>
          <a:lstStyle/>
          <a:p>
            <a:pPr algn="ctr"/>
            <a:r>
              <a:rPr lang="pt-PT" b="1" dirty="0" smtClean="0">
                <a:solidFill>
                  <a:schemeClr val="accent6">
                    <a:lumMod val="50000"/>
                  </a:schemeClr>
                </a:solidFill>
              </a:rPr>
              <a:t>Preconizamos, pois um  Trabalho de Projeto com Pedagogia de Fronteira:</a:t>
            </a:r>
          </a:p>
          <a:p>
            <a:pPr algn="ctr"/>
            <a:endParaRPr lang="pt-PT" b="1" dirty="0" smtClean="0">
              <a:solidFill>
                <a:schemeClr val="accent6">
                  <a:lumMod val="50000"/>
                </a:schemeClr>
              </a:solidFill>
            </a:endParaRPr>
          </a:p>
          <a:p>
            <a:pPr algn="just">
              <a:buFont typeface="Arial" pitchFamily="34" charset="0"/>
              <a:buChar char="•"/>
            </a:pPr>
            <a:r>
              <a:rPr lang="pt-PT" b="1" dirty="0" smtClean="0">
                <a:solidFill>
                  <a:schemeClr val="accent5">
                    <a:lumMod val="75000"/>
                  </a:schemeClr>
                </a:solidFill>
              </a:rPr>
              <a:t>numa aprendizagem centrada em problemas;</a:t>
            </a:r>
          </a:p>
          <a:p>
            <a:pPr algn="just">
              <a:buFont typeface="Arial" pitchFamily="34" charset="0"/>
              <a:buChar char="•"/>
            </a:pPr>
            <a:r>
              <a:rPr lang="pt-PT" b="1" dirty="0" smtClean="0">
                <a:solidFill>
                  <a:schemeClr val="accent5">
                    <a:lumMod val="75000"/>
                  </a:schemeClr>
                </a:solidFill>
              </a:rPr>
              <a:t>numa proposta de cooperação na multidisciplinaridade;</a:t>
            </a:r>
          </a:p>
          <a:p>
            <a:pPr algn="just">
              <a:buFont typeface="Arial" pitchFamily="34" charset="0"/>
              <a:buChar char="•"/>
            </a:pPr>
            <a:r>
              <a:rPr lang="pt-PT" b="1" dirty="0" smtClean="0">
                <a:solidFill>
                  <a:schemeClr val="accent5">
                    <a:lumMod val="75000"/>
                  </a:schemeClr>
                </a:solidFill>
              </a:rPr>
              <a:t>numa orientação para os fins sociais da aprendizagem ;</a:t>
            </a:r>
          </a:p>
          <a:p>
            <a:pPr algn="just">
              <a:buFont typeface="Arial" pitchFamily="34" charset="0"/>
              <a:buChar char="•"/>
            </a:pPr>
            <a:r>
              <a:rPr lang="pt-PT" b="1" dirty="0" smtClean="0">
                <a:solidFill>
                  <a:schemeClr val="accent5">
                    <a:lumMod val="75000"/>
                  </a:schemeClr>
                </a:solidFill>
              </a:rPr>
              <a:t>num trabalho nas fronteiras do currículo, através de projetos integradores, fazendo o currículo funcionar como um sistema.</a:t>
            </a:r>
          </a:p>
          <a:p>
            <a:pPr algn="just"/>
            <a:endParaRPr lang="pt-PT" dirty="0" smtClean="0"/>
          </a:p>
          <a:p>
            <a:pPr algn="just"/>
            <a:r>
              <a:rPr lang="pt-PT" b="1" dirty="0" smtClean="0">
                <a:solidFill>
                  <a:schemeClr val="accent6">
                    <a:lumMod val="50000"/>
                  </a:schemeClr>
                </a:solidFill>
              </a:rPr>
              <a:t>Luísa Costa Gomes, in Revista </a:t>
            </a:r>
            <a:r>
              <a:rPr lang="pt-PT" b="1" dirty="0" err="1" smtClean="0">
                <a:solidFill>
                  <a:schemeClr val="accent6">
                    <a:lumMod val="50000"/>
                  </a:schemeClr>
                </a:solidFill>
              </a:rPr>
              <a:t>Noesis</a:t>
            </a:r>
            <a:r>
              <a:rPr lang="pt-PT" b="1" dirty="0" smtClean="0">
                <a:solidFill>
                  <a:schemeClr val="accent6">
                    <a:lumMod val="50000"/>
                  </a:schemeClr>
                </a:solidFill>
              </a:rPr>
              <a:t>, nº72, março 2008, escreveu que o professor de Português promotor da escrita criativa:</a:t>
            </a:r>
          </a:p>
          <a:p>
            <a:pPr algn="just"/>
            <a:r>
              <a:rPr lang="pt-PT" b="1" dirty="0" smtClean="0">
                <a:solidFill>
                  <a:schemeClr val="accent6">
                    <a:lumMod val="50000"/>
                  </a:schemeClr>
                </a:solidFill>
              </a:rPr>
              <a:t>«…procura que os alunos tenham uma experiência imediata das possibilidades literárias dos textos que escrevem. Cria um ambiente colaborativo em que se desbloqueia e se encoraja a relação com as potencialidades fundamentalmente expressivas e estéticas da escrita. Permite uma experiência de autonomia que é temida/desejada pelos alunos.</a:t>
            </a:r>
          </a:p>
          <a:p>
            <a:pPr algn="just"/>
            <a:endParaRPr lang="pt-PT" dirty="0" smtClean="0"/>
          </a:p>
          <a:p>
            <a:pPr algn="just"/>
            <a:endParaRPr lang="pt-PT" b="1" dirty="0">
              <a:solidFill>
                <a:schemeClr val="accent6">
                  <a:lumMod val="50000"/>
                </a:schemeClr>
              </a:solidFill>
            </a:endParaRPr>
          </a:p>
        </p:txBody>
      </p:sp>
      <p:sp>
        <p:nvSpPr>
          <p:cNvPr id="6" name="CaixaDeTexto 5"/>
          <p:cNvSpPr txBox="1"/>
          <p:nvPr/>
        </p:nvSpPr>
        <p:spPr>
          <a:xfrm>
            <a:off x="3563888" y="5229200"/>
            <a:ext cx="5112568" cy="923330"/>
          </a:xfrm>
          <a:prstGeom prst="rect">
            <a:avLst/>
          </a:prstGeom>
          <a:solidFill>
            <a:schemeClr val="bg1">
              <a:lumMod val="85000"/>
            </a:schemeClr>
          </a:solidFill>
        </p:spPr>
        <p:txBody>
          <a:bodyPr wrap="square" rtlCol="0">
            <a:spAutoFit/>
          </a:bodyPr>
          <a:lstStyle/>
          <a:p>
            <a:pPr algn="ctr"/>
            <a:endParaRPr lang="pt-PT" b="1" dirty="0" smtClean="0">
              <a:solidFill>
                <a:schemeClr val="accent5">
                  <a:lumMod val="75000"/>
                </a:schemeClr>
              </a:solidFill>
            </a:endParaRPr>
          </a:p>
          <a:p>
            <a:pPr algn="ctr"/>
            <a:r>
              <a:rPr lang="pt-PT" b="1" dirty="0" smtClean="0">
                <a:solidFill>
                  <a:schemeClr val="accent5">
                    <a:lumMod val="75000"/>
                  </a:schemeClr>
                </a:solidFill>
              </a:rPr>
              <a:t>Um Projeto de Trabalho de Fronteira é, pois, </a:t>
            </a:r>
          </a:p>
          <a:p>
            <a:pPr algn="ctr"/>
            <a:r>
              <a:rPr lang="pt-PT" b="1" dirty="0" smtClean="0">
                <a:solidFill>
                  <a:schemeClr val="accent5">
                    <a:lumMod val="75000"/>
                  </a:schemeClr>
                </a:solidFill>
              </a:rPr>
              <a:t>temido e desejado      ou      desejado e temido!</a:t>
            </a:r>
            <a:endParaRPr lang="pt-PT" b="1" dirty="0">
              <a:solidFill>
                <a:schemeClr val="accent5">
                  <a:lumMod val="75000"/>
                </a:schemeClr>
              </a:solidFill>
            </a:endParaRPr>
          </a:p>
        </p:txBody>
      </p:sp>
      <p:sp>
        <p:nvSpPr>
          <p:cNvPr id="7" name="Marcador de Posição de Conteúdo 6"/>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95536" y="332656"/>
            <a:ext cx="8496944" cy="6340197"/>
          </a:xfrm>
          <a:prstGeom prst="rect">
            <a:avLst/>
          </a:prstGeom>
          <a:solidFill>
            <a:schemeClr val="bg2">
              <a:lumMod val="90000"/>
            </a:schemeClr>
          </a:solidFill>
        </p:spPr>
        <p:txBody>
          <a:bodyPr wrap="square" rtlCol="0">
            <a:spAutoFit/>
          </a:bodyPr>
          <a:lstStyle/>
          <a:p>
            <a:endParaRPr lang="pt-PT" sz="3200" dirty="0" smtClean="0"/>
          </a:p>
          <a:p>
            <a:endParaRPr lang="pt-PT" sz="3200" dirty="0" smtClean="0"/>
          </a:p>
          <a:p>
            <a:r>
              <a:rPr lang="pt-PT" sz="3200" b="1" dirty="0" smtClean="0">
                <a:solidFill>
                  <a:srgbClr val="FF0000"/>
                </a:solidFill>
              </a:rPr>
              <a:t>Preâmbulo do Projeto «Letras com Arte»</a:t>
            </a:r>
          </a:p>
          <a:p>
            <a:endParaRPr lang="pt-PT" sz="3200" b="1" dirty="0" smtClean="0">
              <a:solidFill>
                <a:srgbClr val="FF0000"/>
              </a:solidFill>
            </a:endParaRPr>
          </a:p>
          <a:p>
            <a:r>
              <a:rPr lang="pt-PT" sz="3200" b="1" dirty="0" smtClean="0">
                <a:solidFill>
                  <a:srgbClr val="FF0000"/>
                </a:solidFill>
              </a:rPr>
              <a:t>Índice</a:t>
            </a:r>
          </a:p>
          <a:p>
            <a:endParaRPr lang="pt-PT" sz="3200" b="1" dirty="0" smtClean="0">
              <a:solidFill>
                <a:srgbClr val="FF0000"/>
              </a:solidFill>
            </a:endParaRPr>
          </a:p>
          <a:p>
            <a:r>
              <a:rPr lang="pt-PT" sz="2000" b="1" dirty="0" smtClean="0">
                <a:solidFill>
                  <a:srgbClr val="FF0000"/>
                </a:solidFill>
              </a:rPr>
              <a:t>Identificação da formanda…………………. diapositivo 3</a:t>
            </a:r>
          </a:p>
          <a:p>
            <a:r>
              <a:rPr lang="pt-PT" sz="2000" b="1" dirty="0" smtClean="0">
                <a:solidFill>
                  <a:srgbClr val="FF0000"/>
                </a:solidFill>
              </a:rPr>
              <a:t>Caracterização do projeto………………….. diapositivos 3 e 4</a:t>
            </a:r>
          </a:p>
          <a:p>
            <a:r>
              <a:rPr lang="pt-PT" sz="2000" b="1" dirty="0" smtClean="0">
                <a:solidFill>
                  <a:srgbClr val="FF0000"/>
                </a:solidFill>
              </a:rPr>
              <a:t>Porquê a escolha do público-alvo apresentada?... diapositivos 5,6</a:t>
            </a:r>
          </a:p>
          <a:p>
            <a:r>
              <a:rPr lang="pt-PT" sz="2000" b="1" dirty="0" smtClean="0">
                <a:solidFill>
                  <a:srgbClr val="FF0000"/>
                </a:solidFill>
              </a:rPr>
              <a:t>Situação problema na leitura………………. diapositivos 7,8</a:t>
            </a:r>
          </a:p>
          <a:p>
            <a:r>
              <a:rPr lang="pt-PT" sz="2000" b="1" dirty="0" smtClean="0">
                <a:solidFill>
                  <a:srgbClr val="FF0000"/>
                </a:solidFill>
              </a:rPr>
              <a:t>Situação-problema na escrita……………….diapositivos 9,10,11</a:t>
            </a:r>
          </a:p>
          <a:p>
            <a:r>
              <a:rPr lang="pt-PT" sz="2000" b="1" dirty="0" smtClean="0">
                <a:solidFill>
                  <a:srgbClr val="FF0000"/>
                </a:solidFill>
              </a:rPr>
              <a:t>Que entraves poderão surgir?................diapositivos 12,13 </a:t>
            </a:r>
          </a:p>
          <a:p>
            <a:r>
              <a:rPr lang="pt-PT" sz="2000" b="1" dirty="0" smtClean="0">
                <a:solidFill>
                  <a:srgbClr val="FF0000"/>
                </a:solidFill>
              </a:rPr>
              <a:t>Respostas às objeções…………………………. diapositivos 14,15,16,17</a:t>
            </a:r>
          </a:p>
          <a:p>
            <a:r>
              <a:rPr lang="pt-PT" b="1" dirty="0" smtClean="0">
                <a:solidFill>
                  <a:srgbClr val="FF0000"/>
                </a:solidFill>
              </a:rPr>
              <a:t>Reflexão sobre as potencialidades de um projeto de escrita criativa… diap.18,19,20</a:t>
            </a:r>
          </a:p>
          <a:p>
            <a:r>
              <a:rPr lang="pt-PT" b="1" dirty="0" smtClean="0">
                <a:solidFill>
                  <a:srgbClr val="FF0000"/>
                </a:solidFill>
              </a:rPr>
              <a:t>Objetivos gerais do projeto ……………………….. diapositivo 21</a:t>
            </a:r>
          </a:p>
          <a:p>
            <a:r>
              <a:rPr lang="pt-PT" b="1" dirty="0" smtClean="0">
                <a:solidFill>
                  <a:srgbClr val="FF0000"/>
                </a:solidFill>
              </a:rPr>
              <a:t>Objetivos específicos do projeto………………… diapositivo 22</a:t>
            </a:r>
          </a:p>
          <a:p>
            <a:endParaRPr lang="pt-PT"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16016" y="274638"/>
            <a:ext cx="3970784" cy="1143000"/>
          </a:xfrm>
          <a:solidFill>
            <a:schemeClr val="accent6">
              <a:lumMod val="50000"/>
            </a:schemeClr>
          </a:solidFill>
        </p:spPr>
        <p:txBody>
          <a:bodyPr>
            <a:normAutofit/>
          </a:bodyPr>
          <a:lstStyle/>
          <a:p>
            <a:pPr algn="ctr"/>
            <a:r>
              <a:rPr lang="pt-PT" sz="2000" dirty="0" smtClean="0"/>
              <a:t>REFLEXÃO SOBRE AS POTENCIALIDADES DE UM PROJETO DE ESCRITA CRIATIVA</a:t>
            </a:r>
            <a:endParaRPr lang="pt-PT" sz="2000" dirty="0"/>
          </a:p>
        </p:txBody>
      </p:sp>
      <p:sp>
        <p:nvSpPr>
          <p:cNvPr id="4" name="Marcador de Posição do Texto 3"/>
          <p:cNvSpPr>
            <a:spLocks noGrp="1"/>
          </p:cNvSpPr>
          <p:nvPr>
            <p:ph sz="half" idx="1"/>
          </p:nvPr>
        </p:nvSpPr>
        <p:spPr>
          <a:xfrm>
            <a:off x="827584" y="2492896"/>
            <a:ext cx="3668216" cy="4032448"/>
          </a:xfrm>
          <a:solidFill>
            <a:schemeClr val="accent6">
              <a:lumMod val="60000"/>
              <a:lumOff val="40000"/>
            </a:schemeClr>
          </a:solidFill>
        </p:spPr>
        <p:txBody>
          <a:bodyPr>
            <a:normAutofit/>
          </a:bodyPr>
          <a:lstStyle/>
          <a:p>
            <a:pPr algn="just">
              <a:buNone/>
            </a:pPr>
            <a:r>
              <a:rPr lang="pt-PT" sz="1300" b="1" dirty="0" smtClean="0">
                <a:solidFill>
                  <a:schemeClr val="accent6">
                    <a:lumMod val="50000"/>
                  </a:schemeClr>
                </a:solidFill>
              </a:rPr>
              <a:t>	</a:t>
            </a:r>
            <a:r>
              <a:rPr lang="pt-PT" sz="1400" b="1" dirty="0" smtClean="0">
                <a:solidFill>
                  <a:schemeClr val="accent6">
                    <a:lumMod val="50000"/>
                  </a:schemeClr>
                </a:solidFill>
              </a:rPr>
              <a:t>«Quando devidamente estruturado, faseado e hierarquizado, um programa de escrita criativa, que conduza os estudantes num espectro de tempo amplo a propostas e desafios de escrita de complexidade sempre crescente, constitui não só um poderoso instrumento de desenvolvimento linguístico (sobretudo no que toca ao despertar de ideias nos estudantes e ao estímulo da sua imaginação em todo o processo e esforço de transposição das suas próprias ideias para o papel), como constitui também um poderoso instrumento de desenvolvimento pessoal.»  </a:t>
            </a:r>
            <a:r>
              <a:rPr lang="pt-PT" sz="1400" dirty="0" smtClean="0">
                <a:solidFill>
                  <a:schemeClr val="accent6">
                    <a:lumMod val="50000"/>
                  </a:schemeClr>
                </a:solidFill>
              </a:rPr>
              <a:t>Nuno Leitão in </a:t>
            </a:r>
            <a:r>
              <a:rPr lang="pt-PT" sz="1400" i="1" dirty="0" smtClean="0">
                <a:solidFill>
                  <a:schemeClr val="accent6">
                    <a:lumMod val="50000"/>
                  </a:schemeClr>
                </a:solidFill>
              </a:rPr>
              <a:t>Revista </a:t>
            </a:r>
            <a:r>
              <a:rPr lang="pt-PT" sz="1400" i="1" dirty="0" err="1" smtClean="0">
                <a:solidFill>
                  <a:schemeClr val="accent6">
                    <a:lumMod val="50000"/>
                  </a:schemeClr>
                </a:solidFill>
              </a:rPr>
              <a:t>Noesis</a:t>
            </a:r>
            <a:r>
              <a:rPr lang="pt-PT" sz="1400" dirty="0" smtClean="0">
                <a:solidFill>
                  <a:schemeClr val="accent6">
                    <a:lumMod val="50000"/>
                  </a:schemeClr>
                </a:solidFill>
              </a:rPr>
              <a:t>, nº72, março 2008</a:t>
            </a:r>
          </a:p>
          <a:p>
            <a:pPr algn="just">
              <a:buNone/>
            </a:pPr>
            <a:endParaRPr lang="pt-PT" dirty="0"/>
          </a:p>
        </p:txBody>
      </p:sp>
      <p:sp>
        <p:nvSpPr>
          <p:cNvPr id="7" name="Marcador de Posição de Conteúdo 6"/>
          <p:cNvSpPr>
            <a:spLocks noGrp="1"/>
          </p:cNvSpPr>
          <p:nvPr>
            <p:ph sz="half" idx="2"/>
          </p:nvPr>
        </p:nvSpPr>
        <p:spPr>
          <a:xfrm>
            <a:off x="4648200" y="1600201"/>
            <a:ext cx="4038600" cy="2908919"/>
          </a:xfrm>
          <a:solidFill>
            <a:schemeClr val="accent6">
              <a:lumMod val="60000"/>
              <a:lumOff val="40000"/>
            </a:schemeClr>
          </a:solidFill>
        </p:spPr>
        <p:txBody>
          <a:bodyPr>
            <a:normAutofit/>
          </a:bodyPr>
          <a:lstStyle/>
          <a:p>
            <a:pPr algn="just">
              <a:buNone/>
            </a:pPr>
            <a:r>
              <a:rPr lang="pt-PT" sz="1400" b="1" dirty="0" smtClean="0">
                <a:solidFill>
                  <a:schemeClr val="accent6">
                    <a:lumMod val="50000"/>
                  </a:schemeClr>
                </a:solidFill>
              </a:rPr>
              <a:t>	«Não são os saberes do professor que devem passar diretamente de sua mente para a mente dos alunos. É o ensino que deve permitir ao aluno, a partir de observações e exercícios concretos, a tomada de consciência do funcionamento linguístico. Por isso, damos grande importância à qualidade dos exercícios, à sua ordem de realização e à decomposição das dificuldades para que se dê uma verdadeira construção».</a:t>
            </a:r>
          </a:p>
          <a:p>
            <a:pPr algn="just">
              <a:buNone/>
            </a:pPr>
            <a:r>
              <a:rPr lang="pt-PT" sz="1400" b="1" dirty="0" smtClean="0">
                <a:solidFill>
                  <a:schemeClr val="accent6">
                    <a:lumMod val="50000"/>
                  </a:schemeClr>
                </a:solidFill>
              </a:rPr>
              <a:t>	</a:t>
            </a:r>
            <a:r>
              <a:rPr lang="pt-PT" sz="1400" dirty="0" smtClean="0"/>
              <a:t>	</a:t>
            </a:r>
            <a:r>
              <a:rPr lang="pt-PT" sz="1200" dirty="0" smtClean="0">
                <a:solidFill>
                  <a:schemeClr val="accent6">
                    <a:lumMod val="50000"/>
                  </a:schemeClr>
                </a:solidFill>
              </a:rPr>
              <a:t>PASQUIER,A.;DOLZ,J. </a:t>
            </a:r>
            <a:r>
              <a:rPr lang="pt-PT" sz="1200" dirty="0" err="1" smtClean="0">
                <a:solidFill>
                  <a:schemeClr val="accent6">
                    <a:lumMod val="50000"/>
                  </a:schemeClr>
                </a:solidFill>
              </a:rPr>
              <a:t>Un</a:t>
            </a:r>
            <a:r>
              <a:rPr lang="pt-PT" sz="1200" dirty="0" smtClean="0">
                <a:solidFill>
                  <a:schemeClr val="accent6">
                    <a:lumMod val="50000"/>
                  </a:schemeClr>
                </a:solidFill>
              </a:rPr>
              <a:t> decálogo para </a:t>
            </a:r>
            <a:r>
              <a:rPr lang="pt-PT" sz="1200" dirty="0" err="1" smtClean="0">
                <a:solidFill>
                  <a:schemeClr val="accent6">
                    <a:lumMod val="50000"/>
                  </a:schemeClr>
                </a:solidFill>
              </a:rPr>
              <a:t>enseñar</a:t>
            </a:r>
            <a:r>
              <a:rPr lang="pt-PT" sz="1200" dirty="0" smtClean="0">
                <a:solidFill>
                  <a:schemeClr val="accent6">
                    <a:lumMod val="50000"/>
                  </a:schemeClr>
                </a:solidFill>
              </a:rPr>
              <a:t> a </a:t>
            </a:r>
            <a:r>
              <a:rPr lang="pt-PT" sz="1200" dirty="0" err="1" smtClean="0">
                <a:solidFill>
                  <a:schemeClr val="accent6">
                    <a:lumMod val="50000"/>
                  </a:schemeClr>
                </a:solidFill>
              </a:rPr>
              <a:t>escribir</a:t>
            </a:r>
            <a:r>
              <a:rPr lang="pt-PT" sz="1200" dirty="0" smtClean="0">
                <a:solidFill>
                  <a:schemeClr val="accent6">
                    <a:lumMod val="50000"/>
                  </a:schemeClr>
                </a:solidFill>
              </a:rPr>
              <a:t>. In SEE/SP- PEC Formação Universitária: 2002. </a:t>
            </a:r>
            <a:endParaRPr lang="pt-PT" sz="1400" b="1"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224136"/>
          </a:xfrm>
          <a:solidFill>
            <a:schemeClr val="accent6">
              <a:lumMod val="60000"/>
              <a:lumOff val="40000"/>
            </a:schemeClr>
          </a:solidFill>
          <a:ln>
            <a:noFill/>
          </a:ln>
        </p:spPr>
        <p:txBody>
          <a:bodyPr>
            <a:normAutofit/>
          </a:bodyPr>
          <a:lstStyle/>
          <a:p>
            <a:r>
              <a:rPr lang="pt-PT" sz="2800" dirty="0" smtClean="0">
                <a:solidFill>
                  <a:schemeClr val="accent6">
                    <a:lumMod val="50000"/>
                  </a:schemeClr>
                </a:solidFill>
              </a:rPr>
              <a:t>OBJETIVOS GERAIS DO PROJETO «Letras com Arte»</a:t>
            </a:r>
            <a:endParaRPr lang="pt-PT" sz="2800" dirty="0">
              <a:solidFill>
                <a:schemeClr val="accent6">
                  <a:lumMod val="50000"/>
                </a:schemeClr>
              </a:solidFill>
            </a:endParaRPr>
          </a:p>
        </p:txBody>
      </p:sp>
      <p:sp>
        <p:nvSpPr>
          <p:cNvPr id="7" name="CaixaDeTexto 6"/>
          <p:cNvSpPr txBox="1"/>
          <p:nvPr/>
        </p:nvSpPr>
        <p:spPr>
          <a:xfrm>
            <a:off x="2843808" y="1412776"/>
            <a:ext cx="5832648" cy="2664296"/>
          </a:xfrm>
          <a:prstGeom prst="rect">
            <a:avLst/>
          </a:prstGeom>
          <a:solidFill>
            <a:schemeClr val="accent6">
              <a:lumMod val="60000"/>
              <a:lumOff val="40000"/>
            </a:schemeClr>
          </a:solidFill>
        </p:spPr>
        <p:txBody>
          <a:bodyPr wrap="square" rtlCol="0">
            <a:spAutoFit/>
          </a:bodyPr>
          <a:lstStyle/>
          <a:p>
            <a:pPr algn="just"/>
            <a:r>
              <a:rPr lang="pt-PT" dirty="0" smtClean="0">
                <a:solidFill>
                  <a:schemeClr val="accent6">
                    <a:lumMod val="50000"/>
                  </a:schemeClr>
                </a:solidFill>
              </a:rPr>
              <a:t>- Desenvolver nos jovens um conhecimento da língua que lhes permita compreender e produzir textos de tipologias diversas;</a:t>
            </a:r>
          </a:p>
          <a:p>
            <a:pPr algn="just">
              <a:buFontTx/>
              <a:buChar char="-"/>
            </a:pPr>
            <a:r>
              <a:rPr lang="pt-PT" dirty="0" smtClean="0">
                <a:solidFill>
                  <a:schemeClr val="accent6">
                    <a:lumMod val="50000"/>
                  </a:schemeClr>
                </a:solidFill>
              </a:rPr>
              <a:t> Promover a relação da língua com a aquisição de múltiplos saberes, através da estruturação do pensamento e da sua expressão formal;</a:t>
            </a:r>
          </a:p>
          <a:p>
            <a:pPr algn="just">
              <a:buFontTx/>
              <a:buChar char="-"/>
            </a:pPr>
            <a:r>
              <a:rPr lang="pt-PT" dirty="0" smtClean="0">
                <a:solidFill>
                  <a:schemeClr val="accent6">
                    <a:lumMod val="50000"/>
                  </a:schemeClr>
                </a:solidFill>
              </a:rPr>
              <a:t> Dominar as técnicas da escrita, com vista à correta aplicação e uso multifuncional, de acordo com as regras do português padrão;</a:t>
            </a:r>
            <a:endParaRPr lang="pt-PT" dirty="0">
              <a:solidFill>
                <a:schemeClr val="accent6">
                  <a:lumMod val="50000"/>
                </a:schemeClr>
              </a:solidFill>
            </a:endParaRPr>
          </a:p>
        </p:txBody>
      </p:sp>
      <p:sp>
        <p:nvSpPr>
          <p:cNvPr id="8" name="CaixaDeTexto 7"/>
          <p:cNvSpPr txBox="1"/>
          <p:nvPr/>
        </p:nvSpPr>
        <p:spPr>
          <a:xfrm>
            <a:off x="2843808" y="4005064"/>
            <a:ext cx="3240360" cy="648072"/>
          </a:xfrm>
          <a:prstGeom prst="rect">
            <a:avLst/>
          </a:prstGeom>
          <a:solidFill>
            <a:schemeClr val="accent6">
              <a:lumMod val="60000"/>
              <a:lumOff val="40000"/>
            </a:schemeClr>
          </a:solidFill>
        </p:spPr>
        <p:txBody>
          <a:bodyPr wrap="square" rtlCol="0">
            <a:spAutoFit/>
          </a:bodyPr>
          <a:lstStyle/>
          <a:p>
            <a:r>
              <a:rPr lang="pt-PT" dirty="0" smtClean="0">
                <a:solidFill>
                  <a:schemeClr val="accent6">
                    <a:lumMod val="50000"/>
                  </a:schemeClr>
                </a:solidFill>
              </a:rPr>
              <a:t>- Promover o sucesso escolar em língua materna;</a:t>
            </a:r>
            <a:endParaRPr lang="pt-PT" dirty="0">
              <a:solidFill>
                <a:schemeClr val="accent6">
                  <a:lumMod val="50000"/>
                </a:schemeClr>
              </a:solidFill>
            </a:endParaRPr>
          </a:p>
        </p:txBody>
      </p:sp>
      <p:sp>
        <p:nvSpPr>
          <p:cNvPr id="9" name="CaixaDeTexto 8"/>
          <p:cNvSpPr txBox="1"/>
          <p:nvPr/>
        </p:nvSpPr>
        <p:spPr>
          <a:xfrm>
            <a:off x="467544" y="4653136"/>
            <a:ext cx="5616624" cy="1800200"/>
          </a:xfrm>
          <a:prstGeom prst="rect">
            <a:avLst/>
          </a:prstGeom>
          <a:solidFill>
            <a:schemeClr val="accent6">
              <a:lumMod val="60000"/>
              <a:lumOff val="40000"/>
            </a:schemeClr>
          </a:solidFill>
        </p:spPr>
        <p:txBody>
          <a:bodyPr wrap="square" rtlCol="0">
            <a:spAutoFit/>
          </a:bodyPr>
          <a:lstStyle/>
          <a:p>
            <a:pPr algn="just">
              <a:buFontTx/>
              <a:buChar char="-"/>
            </a:pPr>
            <a:r>
              <a:rPr lang="pt-PT" dirty="0" smtClean="0">
                <a:solidFill>
                  <a:schemeClr val="accent6">
                    <a:lumMod val="50000"/>
                  </a:schemeClr>
                </a:solidFill>
              </a:rPr>
              <a:t> Promover a integração de saberes escolares;</a:t>
            </a:r>
          </a:p>
          <a:p>
            <a:pPr algn="just">
              <a:buFontTx/>
              <a:buChar char="-"/>
            </a:pPr>
            <a:r>
              <a:rPr lang="pt-PT" dirty="0" smtClean="0">
                <a:solidFill>
                  <a:schemeClr val="accent6">
                    <a:lumMod val="50000"/>
                  </a:schemeClr>
                </a:solidFill>
              </a:rPr>
              <a:t> Contribuir para a afirmação da cidadania plena dos jovens, enquanto utilizadores da língua padrão;</a:t>
            </a:r>
          </a:p>
          <a:p>
            <a:pPr algn="just"/>
            <a:r>
              <a:rPr lang="pt-PT" dirty="0" smtClean="0">
                <a:solidFill>
                  <a:schemeClr val="accent6">
                    <a:lumMod val="50000"/>
                  </a:schemeClr>
                </a:solidFill>
              </a:rPr>
              <a:t>- Transmitir aos jovens conhecimento e apreço pela cultura nacional,   consciencializando-os  sobre a sua identidade cultural portuguesa, europeia e ocidental.</a:t>
            </a:r>
            <a:endParaRPr lang="pt-PT"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274638"/>
            <a:ext cx="8229600" cy="778098"/>
          </a:xfrm>
          <a:solidFill>
            <a:schemeClr val="accent3">
              <a:lumMod val="40000"/>
              <a:lumOff val="60000"/>
            </a:schemeClr>
          </a:solidFill>
        </p:spPr>
        <p:txBody>
          <a:bodyPr>
            <a:normAutofit/>
          </a:bodyPr>
          <a:lstStyle/>
          <a:p>
            <a:r>
              <a:rPr lang="pt-PT" sz="2400" b="1" dirty="0" smtClean="0">
                <a:solidFill>
                  <a:schemeClr val="accent6">
                    <a:lumMod val="75000"/>
                  </a:schemeClr>
                </a:solidFill>
              </a:rPr>
              <a:t>OBJETIVOS ESPECÍFICOS DO PROJETO «Letras com Arte»</a:t>
            </a:r>
            <a:endParaRPr lang="pt-PT" sz="2400" b="1" dirty="0">
              <a:solidFill>
                <a:schemeClr val="accent6">
                  <a:lumMod val="75000"/>
                </a:schemeClr>
              </a:solidFill>
            </a:endParaRPr>
          </a:p>
        </p:txBody>
      </p:sp>
      <p:sp>
        <p:nvSpPr>
          <p:cNvPr id="6" name="CaixaDeTexto 5"/>
          <p:cNvSpPr txBox="1"/>
          <p:nvPr/>
        </p:nvSpPr>
        <p:spPr>
          <a:xfrm>
            <a:off x="2987824" y="1052736"/>
            <a:ext cx="5688632" cy="4616648"/>
          </a:xfrm>
          <a:prstGeom prst="rect">
            <a:avLst/>
          </a:prstGeom>
          <a:solidFill>
            <a:schemeClr val="accent1">
              <a:lumMod val="60000"/>
              <a:lumOff val="40000"/>
            </a:schemeClr>
          </a:solidFill>
        </p:spPr>
        <p:txBody>
          <a:bodyPr wrap="square" rtlCol="0">
            <a:spAutoFit/>
          </a:bodyPr>
          <a:lstStyle/>
          <a:p>
            <a:pPr algn="just">
              <a:buFontTx/>
              <a:buChar char="-"/>
            </a:pPr>
            <a:r>
              <a:rPr lang="pt-PT" sz="1400" dirty="0" smtClean="0">
                <a:solidFill>
                  <a:schemeClr val="accent1">
                    <a:lumMod val="50000"/>
                  </a:schemeClr>
                </a:solidFill>
                <a:latin typeface="Arial" pitchFamily="34" charset="0"/>
                <a:ea typeface="Batang" pitchFamily="18" charset="-127"/>
                <a:cs typeface="Arial" pitchFamily="34" charset="0"/>
              </a:rPr>
              <a:t> Despertar nos alunos uma participação mais ativa na descoberta   e   organização    do   processo   de   aprendizagem, visando a sua autonomia e responsabilização para aprender; </a:t>
            </a:r>
          </a:p>
          <a:p>
            <a:pPr algn="just">
              <a:buFontTx/>
              <a:buChar char="-"/>
            </a:pPr>
            <a:r>
              <a:rPr lang="pt-PT" sz="1400" dirty="0" smtClean="0">
                <a:solidFill>
                  <a:schemeClr val="accent1">
                    <a:lumMod val="50000"/>
                  </a:schemeClr>
                </a:solidFill>
                <a:latin typeface="Arial" pitchFamily="34" charset="0"/>
                <a:ea typeface="Batang" pitchFamily="18" charset="-127"/>
                <a:cs typeface="Arial" pitchFamily="34" charset="0"/>
              </a:rPr>
              <a:t> Desenvolver a realização cooperativa de atividades na área da escrita, que impliquem o uso de diferentes linguagens em termos pessoais e criativos, em diferentes suportes;</a:t>
            </a:r>
          </a:p>
          <a:p>
            <a:pPr algn="just">
              <a:buFontTx/>
              <a:buChar char="-"/>
            </a:pPr>
            <a:r>
              <a:rPr lang="pt-PT" sz="1400" smtClean="0">
                <a:solidFill>
                  <a:schemeClr val="accent1">
                    <a:lumMod val="50000"/>
                  </a:schemeClr>
                </a:solidFill>
                <a:latin typeface="Arial" pitchFamily="34" charset="0"/>
                <a:ea typeface="Batang" pitchFamily="18" charset="-127"/>
                <a:cs typeface="Arial" pitchFamily="34" charset="0"/>
              </a:rPr>
              <a:t> Criar </a:t>
            </a:r>
            <a:r>
              <a:rPr lang="pt-PT" sz="1400" dirty="0" smtClean="0">
                <a:solidFill>
                  <a:schemeClr val="accent1">
                    <a:lumMod val="50000"/>
                  </a:schemeClr>
                </a:solidFill>
                <a:latin typeface="Arial" pitchFamily="34" charset="0"/>
                <a:ea typeface="Batang" pitchFamily="18" charset="-127"/>
                <a:cs typeface="Arial" pitchFamily="34" charset="0"/>
              </a:rPr>
              <a:t>automatismos e desenvoltura no ato da escrita e no seu uso multifuncional em contexto, escrevendo para responder a diferentes propostas de trabalho e/ou necessidades específicas de comunicação em diferentes contextos;</a:t>
            </a:r>
          </a:p>
          <a:p>
            <a:pPr algn="just">
              <a:buFontTx/>
              <a:buChar char="-"/>
            </a:pPr>
            <a:r>
              <a:rPr lang="pt-PT" sz="1400" dirty="0" smtClean="0">
                <a:solidFill>
                  <a:schemeClr val="accent1">
                    <a:lumMod val="50000"/>
                  </a:schemeClr>
                </a:solidFill>
                <a:latin typeface="Arial" pitchFamily="34" charset="0"/>
                <a:ea typeface="Batang" pitchFamily="18" charset="-127"/>
                <a:cs typeface="Arial" pitchFamily="34" charset="0"/>
              </a:rPr>
              <a:t> Produzir textos coerentes e coesos em português padrão, recorrendo a um registo de língua adequado, vocabulário diversificado, variedade e riqueza sintática  e atendendo às regras de pontuação, acentuação e morfossintaxe;</a:t>
            </a:r>
          </a:p>
          <a:p>
            <a:pPr algn="just">
              <a:buFontTx/>
              <a:buChar char="-"/>
            </a:pPr>
            <a:r>
              <a:rPr lang="pt-PT" sz="1400" dirty="0" smtClean="0">
                <a:solidFill>
                  <a:schemeClr val="accent1">
                    <a:lumMod val="50000"/>
                  </a:schemeClr>
                </a:solidFill>
                <a:latin typeface="Arial" pitchFamily="34" charset="0"/>
                <a:ea typeface="Batang" pitchFamily="18" charset="-127"/>
                <a:cs typeface="Arial" pitchFamily="34" charset="0"/>
              </a:rPr>
              <a:t> Implementar e desenvolver técnicas e processos de planificação, textualização e revisão, utilizando diferentes instrumentos de apoio, incluindo ferramentas informáticas;</a:t>
            </a:r>
          </a:p>
          <a:p>
            <a:pPr algn="just">
              <a:buFontTx/>
              <a:buChar char="-"/>
            </a:pPr>
            <a:r>
              <a:rPr lang="pt-PT" sz="1400" dirty="0" smtClean="0">
                <a:solidFill>
                  <a:schemeClr val="accent1">
                    <a:lumMod val="50000"/>
                  </a:schemeClr>
                </a:solidFill>
                <a:latin typeface="Arial" pitchFamily="34" charset="0"/>
                <a:ea typeface="Batang" pitchFamily="18" charset="-127"/>
                <a:cs typeface="Arial" pitchFamily="34" charset="0"/>
              </a:rPr>
              <a:t> Desenvolver a sensibilidade e o gosto pela leitura de textos de diferentes tipos e saberes, e a subsequente aptidão para a apropriação dos seus conteúdos e expressividade, em trabalhos pessoais  de expressão escrita.</a:t>
            </a:r>
            <a:endParaRPr lang="pt-PT" sz="1400" dirty="0">
              <a:solidFill>
                <a:schemeClr val="accent1">
                  <a:lumMod val="75000"/>
                </a:schemeClr>
              </a:solidFill>
              <a:latin typeface="Arial" pitchFamily="34" charset="0"/>
              <a:ea typeface="Batang" pitchFamily="18" charset="-127"/>
              <a:cs typeface="Arial" pitchFamily="34" charset="0"/>
            </a:endParaRPr>
          </a:p>
        </p:txBody>
      </p:sp>
      <p:sp>
        <p:nvSpPr>
          <p:cNvPr id="7" name="CaixaDeTexto 6"/>
          <p:cNvSpPr txBox="1"/>
          <p:nvPr/>
        </p:nvSpPr>
        <p:spPr>
          <a:xfrm>
            <a:off x="3275856" y="5805264"/>
            <a:ext cx="2808312" cy="369332"/>
          </a:xfrm>
          <a:prstGeom prst="rect">
            <a:avLst/>
          </a:prstGeom>
          <a:noFill/>
        </p:spPr>
        <p:txBody>
          <a:bodyPr wrap="square" rtlCol="0">
            <a:spAutoFit/>
          </a:bodyPr>
          <a:lstStyle/>
          <a:p>
            <a:pPr algn="ctr"/>
            <a:r>
              <a:rPr lang="pt-PT" dirty="0" smtClean="0">
                <a:solidFill>
                  <a:srgbClr val="0070C0"/>
                </a:solidFill>
              </a:rPr>
              <a:t>FIM DO PREÂMBULO</a:t>
            </a:r>
            <a:endParaRPr lang="pt-PT"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dirty="0"/>
          </a:p>
        </p:txBody>
      </p:sp>
      <p:sp>
        <p:nvSpPr>
          <p:cNvPr id="4" name="Marcador de Posição do Texto 3"/>
          <p:cNvSpPr>
            <a:spLocks noGrp="1"/>
          </p:cNvSpPr>
          <p:nvPr>
            <p:ph type="body" sz="half" idx="2"/>
          </p:nvPr>
        </p:nvSpPr>
        <p:spPr>
          <a:xfrm>
            <a:off x="467544" y="1412776"/>
            <a:ext cx="2952328" cy="4752528"/>
          </a:xfrm>
        </p:spPr>
        <p:style>
          <a:lnRef idx="1">
            <a:schemeClr val="dk1"/>
          </a:lnRef>
          <a:fillRef idx="2">
            <a:schemeClr val="dk1"/>
          </a:fillRef>
          <a:effectRef idx="1">
            <a:schemeClr val="dk1"/>
          </a:effectRef>
          <a:fontRef idx="minor">
            <a:schemeClr val="dk1"/>
          </a:fontRef>
        </p:style>
        <p:txBody>
          <a:bodyPr/>
          <a:lstStyle/>
          <a:p>
            <a:endParaRPr lang="pt-PT" dirty="0" smtClean="0"/>
          </a:p>
          <a:p>
            <a:r>
              <a:rPr lang="pt-PT" sz="2000" dirty="0" smtClean="0"/>
              <a:t>Identificação da formanda:</a:t>
            </a:r>
          </a:p>
          <a:p>
            <a:endParaRPr lang="pt-PT" sz="2000" dirty="0" smtClean="0"/>
          </a:p>
          <a:p>
            <a:endParaRPr lang="pt-PT" sz="2000" dirty="0" smtClean="0"/>
          </a:p>
          <a:p>
            <a:endParaRPr lang="pt-PT" sz="2000" dirty="0" smtClean="0"/>
          </a:p>
          <a:p>
            <a:pPr algn="just"/>
            <a:r>
              <a:rPr lang="pt-PT" sz="2000" dirty="0" smtClean="0"/>
              <a:t>Estefânia Vicente Duarte</a:t>
            </a:r>
          </a:p>
          <a:p>
            <a:pPr algn="just"/>
            <a:r>
              <a:rPr lang="pt-PT" sz="2000" dirty="0" smtClean="0"/>
              <a:t>Professora </a:t>
            </a:r>
            <a:r>
              <a:rPr lang="pt-PT" sz="2000" dirty="0" smtClean="0"/>
              <a:t>do Grupo </a:t>
            </a:r>
            <a:r>
              <a:rPr lang="pt-PT" sz="2000" dirty="0" smtClean="0"/>
              <a:t>de docência: </a:t>
            </a:r>
            <a:r>
              <a:rPr lang="pt-PT" sz="2000" dirty="0" smtClean="0"/>
              <a:t>300  </a:t>
            </a:r>
            <a:r>
              <a:rPr lang="pt-PT" sz="2000" dirty="0" smtClean="0"/>
              <a:t>Português</a:t>
            </a:r>
            <a:endParaRPr lang="pt-PT" sz="2000" dirty="0"/>
          </a:p>
        </p:txBody>
      </p:sp>
      <p:sp>
        <p:nvSpPr>
          <p:cNvPr id="9" name="CaixaDeTexto 8"/>
          <p:cNvSpPr txBox="1"/>
          <p:nvPr/>
        </p:nvSpPr>
        <p:spPr>
          <a:xfrm>
            <a:off x="4067944" y="332656"/>
            <a:ext cx="4464496" cy="6032421"/>
          </a:xfrm>
          <a:prstGeom prst="rect">
            <a:avLst/>
          </a:prstGeom>
          <a:solidFill>
            <a:schemeClr val="accent3">
              <a:lumMod val="40000"/>
              <a:lumOff val="60000"/>
            </a:schemeClr>
          </a:solidFill>
          <a:ln>
            <a:solidFill>
              <a:schemeClr val="accent6">
                <a:lumMod val="50000"/>
              </a:schemeClr>
            </a:solidFill>
          </a:ln>
        </p:spPr>
        <p:txBody>
          <a:bodyPr wrap="square" rtlCol="0">
            <a:spAutoFit/>
          </a:bodyPr>
          <a:lstStyle/>
          <a:p>
            <a:r>
              <a:rPr lang="pt-PT" dirty="0" smtClean="0"/>
              <a:t>Caracterização do projeto «Letras com Arte»:</a:t>
            </a:r>
          </a:p>
          <a:p>
            <a:endParaRPr lang="pt-PT" dirty="0" smtClean="0"/>
          </a:p>
          <a:p>
            <a:r>
              <a:rPr lang="pt-PT" sz="1400" dirty="0" smtClean="0"/>
              <a:t>Destinado a:</a:t>
            </a:r>
          </a:p>
          <a:p>
            <a:endParaRPr lang="pt-PT" sz="1400" dirty="0" smtClean="0"/>
          </a:p>
          <a:p>
            <a:pPr algn="just">
              <a:buFontTx/>
              <a:buChar char="-"/>
            </a:pPr>
            <a:r>
              <a:rPr lang="pt-PT" sz="1400" dirty="0" smtClean="0"/>
              <a:t> Alunos de Português 10º ano, Curso Profissional de Design Gráfico;</a:t>
            </a:r>
          </a:p>
          <a:p>
            <a:pPr>
              <a:buFontTx/>
              <a:buChar char="-"/>
            </a:pPr>
            <a:endParaRPr lang="pt-PT" sz="1400" dirty="0" smtClean="0"/>
          </a:p>
          <a:p>
            <a:r>
              <a:rPr lang="pt-PT" sz="1400" dirty="0" smtClean="0"/>
              <a:t>Extensível a:</a:t>
            </a:r>
          </a:p>
          <a:p>
            <a:endParaRPr lang="pt-PT" sz="1400" dirty="0" smtClean="0"/>
          </a:p>
          <a:p>
            <a:pPr algn="just">
              <a:buFontTx/>
              <a:buChar char="-"/>
            </a:pPr>
            <a:r>
              <a:rPr lang="pt-PT" sz="1400" dirty="0" smtClean="0"/>
              <a:t> Alunos de Português 11º ano, Curso Profissional de Design Gráfico;</a:t>
            </a:r>
          </a:p>
          <a:p>
            <a:pPr>
              <a:buFontTx/>
              <a:buChar char="-"/>
            </a:pPr>
            <a:endParaRPr lang="pt-PT" sz="1400" dirty="0" smtClean="0"/>
          </a:p>
          <a:p>
            <a:pPr algn="just">
              <a:buFontTx/>
              <a:buChar char="-"/>
            </a:pPr>
            <a:r>
              <a:rPr lang="pt-PT" sz="1400" dirty="0" smtClean="0"/>
              <a:t> Alunos de Português 10º e 11º anos, Curso Humanístico de Artes Visuais </a:t>
            </a:r>
          </a:p>
          <a:p>
            <a:pPr>
              <a:buFontTx/>
              <a:buChar char="-"/>
            </a:pPr>
            <a:endParaRPr lang="pt-PT" sz="1400" dirty="0" smtClean="0"/>
          </a:p>
          <a:p>
            <a:pPr>
              <a:buFontTx/>
              <a:buChar char="-"/>
            </a:pPr>
            <a:endParaRPr lang="pt-PT" sz="1400" dirty="0" smtClean="0"/>
          </a:p>
          <a:p>
            <a:pPr>
              <a:buFontTx/>
              <a:buChar char="-"/>
            </a:pPr>
            <a:endParaRPr lang="pt-PT" sz="1400" dirty="0" smtClean="0"/>
          </a:p>
          <a:p>
            <a:r>
              <a:rPr lang="pt-PT" sz="1400" dirty="0" smtClean="0"/>
              <a:t>Aplicação:</a:t>
            </a:r>
          </a:p>
          <a:p>
            <a:pPr algn="just"/>
            <a:r>
              <a:rPr lang="pt-PT" sz="1400" dirty="0" smtClean="0"/>
              <a:t>   No âmbito das aulas curriculares de Português, sem  acréscimo de aulas e sem alteração dos conteúdos  programáticos da disciplina.</a:t>
            </a:r>
          </a:p>
          <a:p>
            <a:pPr algn="just"/>
            <a:r>
              <a:rPr lang="pt-PT" sz="1400" dirty="0" smtClean="0"/>
              <a:t>     Em articulação com o programa de História de Arte, explora áreas comuns no que respeita a objetivos e conteúdos de ambas as disciplinas.</a:t>
            </a:r>
          </a:p>
          <a:p>
            <a:pPr algn="just"/>
            <a:r>
              <a:rPr lang="pt-PT" sz="1400" dirty="0" smtClean="0"/>
              <a:t>   Pode ser posto em prática  mediante trabalho cooperativo de ambas as disciplinas ou apenas em Português.</a:t>
            </a:r>
            <a:endParaRPr lang="pt-PT" dirty="0"/>
          </a:p>
        </p:txBody>
      </p:sp>
      <p:sp>
        <p:nvSpPr>
          <p:cNvPr id="6" name="Marcador de Posição de Conteúdo 5"/>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dirty="0"/>
          </a:p>
        </p:txBody>
      </p:sp>
      <p:sp>
        <p:nvSpPr>
          <p:cNvPr id="4" name="Marcador de Posição do Texto 3"/>
          <p:cNvSpPr>
            <a:spLocks noGrp="1"/>
          </p:cNvSpPr>
          <p:nvPr>
            <p:ph type="body" sz="half" idx="2"/>
          </p:nvPr>
        </p:nvSpPr>
        <p:spPr>
          <a:xfrm>
            <a:off x="457200" y="1556792"/>
            <a:ext cx="8075240" cy="4569371"/>
          </a:xfrm>
          <a:solidFill>
            <a:schemeClr val="accent3">
              <a:lumMod val="40000"/>
              <a:lumOff val="60000"/>
            </a:schemeClr>
          </a:solidFill>
          <a:ln w="57150">
            <a:solidFill>
              <a:schemeClr val="accent6">
                <a:lumMod val="50000"/>
              </a:schemeClr>
            </a:solidFill>
          </a:ln>
        </p:spPr>
        <p:txBody>
          <a:bodyPr>
            <a:normAutofit fontScale="92500"/>
          </a:bodyPr>
          <a:lstStyle/>
          <a:p>
            <a:endParaRPr lang="pt-PT" sz="1800" dirty="0" smtClean="0"/>
          </a:p>
          <a:p>
            <a:r>
              <a:rPr lang="pt-PT" sz="3500" b="1" dirty="0" smtClean="0">
                <a:solidFill>
                  <a:schemeClr val="accent4">
                    <a:lumMod val="50000"/>
                  </a:schemeClr>
                </a:solidFill>
              </a:rPr>
              <a:t>Caracterização do projeto «Letras com Arte»:</a:t>
            </a:r>
          </a:p>
          <a:p>
            <a:endParaRPr lang="pt-PT" sz="3200" dirty="0" smtClean="0">
              <a:solidFill>
                <a:schemeClr val="accent4">
                  <a:lumMod val="50000"/>
                </a:schemeClr>
              </a:solidFill>
            </a:endParaRPr>
          </a:p>
          <a:p>
            <a:pPr algn="just"/>
            <a:r>
              <a:rPr lang="pt-PT" sz="3200" dirty="0" smtClean="0">
                <a:solidFill>
                  <a:schemeClr val="accent4">
                    <a:lumMod val="50000"/>
                  </a:schemeClr>
                </a:solidFill>
              </a:rPr>
              <a:t>   Articulação de conteúdos das disciplinas de Português e História de Arte, buscando a rentabilização das atividades de leitura e escrita nas aulas de Português, numa perspetiva criativa e dinâmica, que promova a atuação dos alunos na construção do processo de ensino-aprendizagem.</a:t>
            </a:r>
            <a:endParaRPr lang="pt-PT" sz="3200" dirty="0">
              <a:solidFill>
                <a:schemeClr val="accent4">
                  <a:lumMod val="50000"/>
                </a:schemeClr>
              </a:solidFill>
            </a:endParaRPr>
          </a:p>
        </p:txBody>
      </p:sp>
      <p:sp>
        <p:nvSpPr>
          <p:cNvPr id="5" name="Marcador de Posição de Conteúdo 4"/>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dirty="0"/>
          </a:p>
        </p:txBody>
      </p:sp>
      <p:sp>
        <p:nvSpPr>
          <p:cNvPr id="4" name="Marcador de Posição do Texto 3"/>
          <p:cNvSpPr>
            <a:spLocks noGrp="1"/>
          </p:cNvSpPr>
          <p:nvPr>
            <p:ph type="body" sz="half" idx="2"/>
          </p:nvPr>
        </p:nvSpPr>
        <p:spPr>
          <a:xfrm>
            <a:off x="457200" y="1484784"/>
            <a:ext cx="8075240" cy="4641379"/>
          </a:xfrm>
          <a:solidFill>
            <a:schemeClr val="accent3">
              <a:lumMod val="40000"/>
              <a:lumOff val="60000"/>
            </a:schemeClr>
          </a:solidFill>
          <a:ln w="38100">
            <a:solidFill>
              <a:schemeClr val="accent6">
                <a:lumMod val="50000"/>
              </a:schemeClr>
            </a:solidFill>
          </a:ln>
        </p:spPr>
        <p:txBody>
          <a:bodyPr>
            <a:normAutofit lnSpcReduction="10000"/>
          </a:bodyPr>
          <a:lstStyle/>
          <a:p>
            <a:endParaRPr lang="pt-PT" dirty="0" smtClean="0"/>
          </a:p>
          <a:p>
            <a:endParaRPr lang="pt-PT" dirty="0" smtClean="0"/>
          </a:p>
          <a:p>
            <a:r>
              <a:rPr lang="pt-PT" sz="3200" dirty="0" smtClean="0">
                <a:solidFill>
                  <a:schemeClr val="accent4">
                    <a:lumMod val="50000"/>
                  </a:schemeClr>
                </a:solidFill>
              </a:rPr>
              <a:t>Porquê a escolha do público-alvo apresentada?</a:t>
            </a:r>
          </a:p>
          <a:p>
            <a:endParaRPr lang="pt-PT" sz="3200" dirty="0" smtClean="0">
              <a:solidFill>
                <a:schemeClr val="accent4">
                  <a:lumMod val="50000"/>
                </a:schemeClr>
              </a:solidFill>
            </a:endParaRPr>
          </a:p>
          <a:p>
            <a:pPr algn="just">
              <a:buFontTx/>
              <a:buChar char="-"/>
            </a:pPr>
            <a:r>
              <a:rPr lang="pt-PT" dirty="0" smtClean="0">
                <a:solidFill>
                  <a:schemeClr val="accent4">
                    <a:lumMod val="50000"/>
                  </a:schemeClr>
                </a:solidFill>
              </a:rPr>
              <a:t> Os alunos em questão, frequentemente, se bem que tenham apetência para as artes, não são tão vocacionados nas letras e , porque necessitam de um reforço das competências de leitura e escrita,  deveriam beneficiar de um estímulo,  objetivos que os envolvam no processo de ensino-aprendizagem como participantes ativos e empenhados.  A interdisciplinaridade, e particularmente a articulação do Português com as preferências vocacionais dos alunos, poderá fornecer um forte incentivo.</a:t>
            </a:r>
          </a:p>
          <a:p>
            <a:pPr algn="just">
              <a:buFontTx/>
              <a:buChar char="-"/>
            </a:pPr>
            <a:endParaRPr lang="pt-PT" dirty="0" smtClean="0">
              <a:solidFill>
                <a:schemeClr val="accent4">
                  <a:lumMod val="50000"/>
                </a:schemeClr>
              </a:solidFill>
            </a:endParaRPr>
          </a:p>
          <a:p>
            <a:pPr algn="just">
              <a:buFontTx/>
              <a:buChar char="-"/>
            </a:pPr>
            <a:r>
              <a:rPr lang="pt-PT" dirty="0" smtClean="0">
                <a:solidFill>
                  <a:schemeClr val="accent4">
                    <a:lumMod val="50000"/>
                  </a:schemeClr>
                </a:solidFill>
              </a:rPr>
              <a:t> A articulação do Português com disciplinas de conhecimento e domínio artísticos abre os alunos para a criatividade e produção.</a:t>
            </a:r>
          </a:p>
          <a:p>
            <a:pPr algn="just">
              <a:buFontTx/>
              <a:buChar char="-"/>
            </a:pPr>
            <a:endParaRPr lang="pt-PT" dirty="0" smtClean="0">
              <a:solidFill>
                <a:schemeClr val="accent4">
                  <a:lumMod val="50000"/>
                </a:schemeClr>
              </a:solidFill>
            </a:endParaRPr>
          </a:p>
          <a:p>
            <a:pPr algn="just">
              <a:buFontTx/>
              <a:buChar char="-"/>
            </a:pPr>
            <a:r>
              <a:rPr lang="pt-PT" dirty="0" smtClean="0">
                <a:solidFill>
                  <a:schemeClr val="accent4">
                    <a:lumMod val="50000"/>
                  </a:schemeClr>
                </a:solidFill>
              </a:rPr>
              <a:t> A tendência, tanto de alunos como de professores, para compartimentar as disciplinas curriculares , não é promotora do “saber em construção” .  A caminhada para um horizonte comum, em contrapartida, consciencializa  e sensibiliza os alunos para uma identidade cultural, ao mesmo tempo que os leva a descobrir as suas próprias potencialidades criativas. E quem  visualiza e sente  os contornos do caminho transforma-se num  viandante ativo. Os alunos da área artística em particular.</a:t>
            </a:r>
          </a:p>
          <a:p>
            <a:pPr algn="just">
              <a:buFontTx/>
              <a:buChar char="-"/>
            </a:pPr>
            <a:endParaRPr lang="pt-PT" dirty="0" smtClean="0"/>
          </a:p>
          <a:p>
            <a:pPr algn="just">
              <a:buFontTx/>
              <a:buChar char="-"/>
            </a:pPr>
            <a:endParaRPr lang="pt-PT" dirty="0" smtClean="0"/>
          </a:p>
          <a:p>
            <a:pPr algn="just">
              <a:buFontTx/>
              <a:buChar char="-"/>
            </a:pPr>
            <a:endParaRPr lang="pt-PT" dirty="0" smtClean="0"/>
          </a:p>
          <a:p>
            <a:endParaRPr lang="pt-PT" sz="3200" dirty="0"/>
          </a:p>
        </p:txBody>
      </p:sp>
      <p:sp>
        <p:nvSpPr>
          <p:cNvPr id="6" name="Marcador de Posição de Conteúdo 5"/>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a:p>
        </p:txBody>
      </p:sp>
      <p:sp>
        <p:nvSpPr>
          <p:cNvPr id="4" name="Marcador de Posição do Texto 3"/>
          <p:cNvSpPr>
            <a:spLocks noGrp="1"/>
          </p:cNvSpPr>
          <p:nvPr>
            <p:ph type="body" sz="half" idx="2"/>
          </p:nvPr>
        </p:nvSpPr>
        <p:spPr>
          <a:xfrm>
            <a:off x="467544" y="1412776"/>
            <a:ext cx="8147248" cy="4691063"/>
          </a:xfrm>
          <a:solidFill>
            <a:schemeClr val="accent3">
              <a:lumMod val="40000"/>
              <a:lumOff val="60000"/>
            </a:schemeClr>
          </a:solidFill>
          <a:ln w="38100">
            <a:solidFill>
              <a:schemeClr val="accent6">
                <a:lumMod val="50000"/>
              </a:schemeClr>
            </a:solidFill>
          </a:ln>
        </p:spPr>
        <p:txBody>
          <a:bodyPr>
            <a:normAutofit fontScale="92500" lnSpcReduction="10000"/>
          </a:bodyPr>
          <a:lstStyle/>
          <a:p>
            <a:endParaRPr lang="pt-PT" dirty="0" smtClean="0"/>
          </a:p>
          <a:p>
            <a:r>
              <a:rPr lang="pt-PT" sz="2800" dirty="0" smtClean="0">
                <a:solidFill>
                  <a:schemeClr val="accent4">
                    <a:lumMod val="50000"/>
                  </a:schemeClr>
                </a:solidFill>
              </a:rPr>
              <a:t>Mais razões:</a:t>
            </a:r>
          </a:p>
          <a:p>
            <a:endParaRPr lang="pt-PT" sz="2800" dirty="0" smtClean="0">
              <a:solidFill>
                <a:schemeClr val="accent4">
                  <a:lumMod val="50000"/>
                </a:schemeClr>
              </a:solidFill>
            </a:endParaRPr>
          </a:p>
          <a:p>
            <a:pPr algn="just">
              <a:buFontTx/>
              <a:buChar char="-"/>
            </a:pPr>
            <a:r>
              <a:rPr lang="pt-PT" dirty="0" smtClean="0">
                <a:solidFill>
                  <a:schemeClr val="accent4">
                    <a:lumMod val="50000"/>
                  </a:schemeClr>
                </a:solidFill>
              </a:rPr>
              <a:t> Os alunos de meios socioculturais mais empobrecidos, que pouco ou nada cultivam hábitos de leitura,  dificilmente desenvolvem empatia com  as obras literárias dos programas de Português do ensino secundário. Aliás, no terceiro ciclo poucos atingiram o culminar ideal de adquirirem alguma  metodologia de exploração do texto literário.  E mesmo para os poucos alunos que, no ensino secundário, são muito recetivos à leitura, interpretação e análise dos textos literários,  encarando o desafio com otimismo, a sua formação e sensibilização para a expressividade literária frequentemente constitui um processo de lenta evolução. Ora, a sensibilização para a expressividade literária , na formação do indivíduo, está a par da sensibilização para qualquer expressão artística.</a:t>
            </a:r>
          </a:p>
          <a:p>
            <a:pPr algn="just">
              <a:buFontTx/>
              <a:buChar char="-"/>
            </a:pPr>
            <a:endParaRPr lang="pt-PT" dirty="0" smtClean="0">
              <a:solidFill>
                <a:schemeClr val="accent4">
                  <a:lumMod val="50000"/>
                </a:schemeClr>
              </a:solidFill>
            </a:endParaRPr>
          </a:p>
          <a:p>
            <a:pPr algn="just">
              <a:buFontTx/>
              <a:buChar char="-"/>
            </a:pPr>
            <a:r>
              <a:rPr lang="pt-PT" dirty="0" smtClean="0">
                <a:solidFill>
                  <a:schemeClr val="accent4">
                    <a:lumMod val="50000"/>
                  </a:schemeClr>
                </a:solidFill>
              </a:rPr>
              <a:t> A falta de hábitos de leitura , assim como a falta de sensibilidade para a  expressão literária, condicionam as competências de escrita do aluno, em especial em língua portuguesa. Os alunos tendem a escrever ao mesmo nível da língua falada que praticam quotidianamente. Por conseguinte, a sua escrita apresenta pobreza e repetição de vocabulário, repetição e enredo argumentativo, dificuldade em descrever e argumentar em minúcia e de forma devidamente ordenada. Quanto à complexidade estritamente linguística do seu discurso, é mínima ou mesmo inexistente. Por exemplo, na verbalização do discurso os alunos tendem a restringir o leque de tempos verbais apenas a um pequeno número que é praticado no discurso falado e imediato e, mais grave, no exercício da leitura o desconhecimento ou a falta de familiarização com determinados tempos verbais chega a comprometer seriamente a compreensão global.</a:t>
            </a:r>
          </a:p>
          <a:p>
            <a:pPr algn="just">
              <a:buFontTx/>
              <a:buChar char="-"/>
            </a:pPr>
            <a:endParaRPr lang="pt-PT" dirty="0" smtClean="0"/>
          </a:p>
          <a:p>
            <a:pPr algn="just">
              <a:buFontTx/>
              <a:buChar char="-"/>
            </a:pPr>
            <a:endParaRPr lang="pt-PT" dirty="0"/>
          </a:p>
        </p:txBody>
      </p:sp>
      <p:sp>
        <p:nvSpPr>
          <p:cNvPr id="6" name="Marcador de Posição de Conteúdo 5"/>
          <p:cNvSpPr>
            <a:spLocks noGrp="1"/>
          </p:cNvSpPr>
          <p:nvPr>
            <p:ph idx="1"/>
          </p:nvPr>
        </p:nvSpPr>
        <p:spPr/>
        <p:txBody>
          <a:bodyPr/>
          <a:lstStyle/>
          <a:p>
            <a:endParaRPr lang="pt-PT"/>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solidFill>
            <a:schemeClr val="accent6">
              <a:lumMod val="20000"/>
              <a:lumOff val="80000"/>
            </a:schemeClr>
          </a:solidFill>
          <a:ln w="28575">
            <a:solidFill>
              <a:schemeClr val="accent6">
                <a:lumMod val="50000"/>
              </a:schemeClr>
            </a:solidFill>
          </a:ln>
        </p:spPr>
        <p:txBody>
          <a:bodyPr>
            <a:normAutofit/>
          </a:bodyPr>
          <a:lstStyle/>
          <a:p>
            <a:r>
              <a:rPr lang="pt-PT" sz="2400" b="1" dirty="0" smtClean="0">
                <a:solidFill>
                  <a:schemeClr val="accent6">
                    <a:lumMod val="50000"/>
                  </a:schemeClr>
                </a:solidFill>
              </a:rPr>
              <a:t>Nosso principal objetivo: combater obstáculos e desenvolver competências de leitura e escrita</a:t>
            </a:r>
            <a:endParaRPr lang="pt-PT" sz="2400" dirty="0"/>
          </a:p>
        </p:txBody>
      </p:sp>
      <p:sp>
        <p:nvSpPr>
          <p:cNvPr id="8" name="CaixaDeTexto 7"/>
          <p:cNvSpPr txBox="1"/>
          <p:nvPr/>
        </p:nvSpPr>
        <p:spPr>
          <a:xfrm>
            <a:off x="4860032" y="1628800"/>
            <a:ext cx="3672408" cy="1508105"/>
          </a:xfrm>
          <a:prstGeom prst="rect">
            <a:avLst/>
          </a:prstGeom>
          <a:solidFill>
            <a:schemeClr val="tx2">
              <a:lumMod val="40000"/>
              <a:lumOff val="60000"/>
            </a:schemeClr>
          </a:solidFill>
        </p:spPr>
        <p:txBody>
          <a:bodyPr wrap="square" rtlCol="0">
            <a:spAutoFit/>
          </a:bodyPr>
          <a:lstStyle/>
          <a:p>
            <a:pPr algn="ctr"/>
            <a:r>
              <a:rPr lang="pt-PT" sz="2800" dirty="0" smtClean="0"/>
              <a:t>Situação – problema </a:t>
            </a:r>
          </a:p>
          <a:p>
            <a:pPr algn="ctr"/>
            <a:r>
              <a:rPr lang="pt-PT" sz="2800" dirty="0" smtClean="0"/>
              <a:t>na LEITURA</a:t>
            </a:r>
            <a:endParaRPr lang="pt-PT" dirty="0" smtClean="0"/>
          </a:p>
          <a:p>
            <a:endParaRPr lang="pt-PT" dirty="0" smtClean="0"/>
          </a:p>
          <a:p>
            <a:endParaRPr lang="pt-PT" dirty="0"/>
          </a:p>
        </p:txBody>
      </p:sp>
      <p:sp>
        <p:nvSpPr>
          <p:cNvPr id="9" name="CaixaDeTexto 8"/>
          <p:cNvSpPr txBox="1"/>
          <p:nvPr/>
        </p:nvSpPr>
        <p:spPr>
          <a:xfrm>
            <a:off x="467544" y="4437112"/>
            <a:ext cx="8280920" cy="369332"/>
          </a:xfrm>
          <a:prstGeom prst="rect">
            <a:avLst/>
          </a:prstGeom>
          <a:solidFill>
            <a:schemeClr val="accent2">
              <a:lumMod val="75000"/>
            </a:schemeClr>
          </a:solidFill>
        </p:spPr>
        <p:txBody>
          <a:bodyPr wrap="square" rtlCol="0">
            <a:spAutoFit/>
          </a:bodyPr>
          <a:lstStyle/>
          <a:p>
            <a:endParaRPr lang="pt-PT" dirty="0">
              <a:solidFill>
                <a:srgbClr val="0070C0"/>
              </a:solidFill>
            </a:endParaRPr>
          </a:p>
        </p:txBody>
      </p:sp>
      <p:sp>
        <p:nvSpPr>
          <p:cNvPr id="11" name="CaixaDeTexto 10"/>
          <p:cNvSpPr txBox="1"/>
          <p:nvPr/>
        </p:nvSpPr>
        <p:spPr>
          <a:xfrm>
            <a:off x="467544" y="4437112"/>
            <a:ext cx="8280920" cy="2308324"/>
          </a:xfrm>
          <a:prstGeom prst="rect">
            <a:avLst/>
          </a:prstGeom>
          <a:solidFill>
            <a:schemeClr val="accent2">
              <a:lumMod val="75000"/>
            </a:schemeClr>
          </a:solidFill>
        </p:spPr>
        <p:txBody>
          <a:bodyPr wrap="square" rtlCol="0">
            <a:spAutoFit/>
          </a:bodyPr>
          <a:lstStyle/>
          <a:p>
            <a:pPr algn="just">
              <a:buFontTx/>
              <a:buChar char="-"/>
            </a:pPr>
            <a:r>
              <a:rPr lang="pt-PT" dirty="0" smtClean="0">
                <a:solidFill>
                  <a:schemeClr val="bg1"/>
                </a:solidFill>
              </a:rPr>
              <a:t> Alunos pouco recetivos à leitura e à escrita, a não ser que compreendam quais as metas a atingir e encontrem afinidades ou motivação;</a:t>
            </a:r>
          </a:p>
          <a:p>
            <a:pPr algn="just">
              <a:buFontTx/>
              <a:buChar char="-"/>
            </a:pPr>
            <a:r>
              <a:rPr lang="pt-PT" dirty="0" smtClean="0">
                <a:solidFill>
                  <a:schemeClr val="bg1"/>
                </a:solidFill>
              </a:rPr>
              <a:t> Alunos com reduzida capacidade de leitura;</a:t>
            </a:r>
          </a:p>
          <a:p>
            <a:pPr algn="just">
              <a:buFontTx/>
              <a:buChar char="-"/>
            </a:pPr>
            <a:r>
              <a:rPr lang="pt-PT" dirty="0" smtClean="0">
                <a:solidFill>
                  <a:schemeClr val="bg1"/>
                </a:solidFill>
              </a:rPr>
              <a:t> Dificuldade na leitura em profundidade, e de apreensão da estrutura e propósito do texto;</a:t>
            </a:r>
          </a:p>
          <a:p>
            <a:pPr algn="just">
              <a:buFontTx/>
              <a:buChar char="-"/>
            </a:pPr>
            <a:r>
              <a:rPr lang="pt-PT" dirty="0" smtClean="0">
                <a:solidFill>
                  <a:schemeClr val="bg1"/>
                </a:solidFill>
              </a:rPr>
              <a:t> Dificuldade na leitura em profundidade – tendência para leitura literal, sem captar mensagens subtis – por exemplo, a ironia -  e  não descobrindo a pluralidade de sentidos da linguagem poética;</a:t>
            </a:r>
            <a:endParaRPr lang="pt-PT"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5">
              <a:lumMod val="60000"/>
              <a:lumOff val="40000"/>
            </a:schemeClr>
          </a:solidFill>
          <a:ln>
            <a:solidFill>
              <a:schemeClr val="accent1">
                <a:lumMod val="50000"/>
              </a:schemeClr>
            </a:solidFill>
          </a:ln>
        </p:spPr>
        <p:txBody>
          <a:bodyPr>
            <a:normAutofit/>
          </a:bodyPr>
          <a:lstStyle/>
          <a:p>
            <a:r>
              <a:rPr lang="pt-PT" sz="2000" dirty="0" smtClean="0"/>
              <a:t>SITUAÇÃO – PROBLEMA NA LEITURA (continuação)</a:t>
            </a:r>
            <a:endParaRPr lang="pt-PT" sz="2000" dirty="0"/>
          </a:p>
        </p:txBody>
      </p:sp>
      <p:sp>
        <p:nvSpPr>
          <p:cNvPr id="3" name="CaixaDeTexto 2"/>
          <p:cNvSpPr txBox="1"/>
          <p:nvPr/>
        </p:nvSpPr>
        <p:spPr>
          <a:xfrm>
            <a:off x="467544" y="4581128"/>
            <a:ext cx="8208912" cy="2031325"/>
          </a:xfrm>
          <a:prstGeom prst="rect">
            <a:avLst/>
          </a:prstGeom>
          <a:solidFill>
            <a:schemeClr val="accent2">
              <a:lumMod val="75000"/>
            </a:schemeClr>
          </a:solidFill>
        </p:spPr>
        <p:txBody>
          <a:bodyPr wrap="square" rtlCol="0">
            <a:spAutoFit/>
          </a:bodyPr>
          <a:lstStyle/>
          <a:p>
            <a:pPr>
              <a:buFontTx/>
              <a:buChar char="-"/>
            </a:pPr>
            <a:r>
              <a:rPr lang="pt-PT" dirty="0" smtClean="0">
                <a:solidFill>
                  <a:schemeClr val="bg1"/>
                </a:solidFill>
              </a:rPr>
              <a:t> Tendência para ignorar o vocabulário desconhecido do texto;</a:t>
            </a:r>
          </a:p>
          <a:p>
            <a:pPr>
              <a:buFontTx/>
              <a:buChar char="-"/>
            </a:pPr>
            <a:r>
              <a:rPr lang="pt-PT" dirty="0" smtClean="0">
                <a:solidFill>
                  <a:schemeClr val="bg1"/>
                </a:solidFill>
              </a:rPr>
              <a:t> Tendência para ignorar a frase complexa, raciocinando apenas com base no texto de mais fácil compreensão;</a:t>
            </a:r>
          </a:p>
          <a:p>
            <a:pPr>
              <a:buFontTx/>
              <a:buChar char="-"/>
            </a:pPr>
            <a:r>
              <a:rPr lang="pt-PT" dirty="0" smtClean="0">
                <a:solidFill>
                  <a:schemeClr val="bg1"/>
                </a:solidFill>
              </a:rPr>
              <a:t> Dificuldade de compreensão mais acentuada e frequente perante frases complexas específicas, tais que as frases subordinadas relativas explicativas e restritivas, em que o aluno não identifica sequer o antecedente do pronome relativo;</a:t>
            </a:r>
          </a:p>
          <a:p>
            <a:pPr>
              <a:buFontTx/>
              <a:buChar char="-"/>
            </a:pPr>
            <a:endParaRPr lang="pt-PT"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720" y="274638"/>
            <a:ext cx="6635080" cy="1143000"/>
          </a:xfrm>
          <a:solidFill>
            <a:schemeClr val="accent3">
              <a:lumMod val="40000"/>
              <a:lumOff val="60000"/>
            </a:schemeClr>
          </a:solidFill>
          <a:ln w="19050">
            <a:solidFill>
              <a:schemeClr val="accent6">
                <a:lumMod val="50000"/>
              </a:schemeClr>
            </a:solidFill>
          </a:ln>
        </p:spPr>
        <p:txBody>
          <a:bodyPr>
            <a:normAutofit/>
          </a:bodyPr>
          <a:lstStyle/>
          <a:p>
            <a:r>
              <a:rPr lang="pt-PT" sz="2400" dirty="0" smtClean="0">
                <a:solidFill>
                  <a:schemeClr val="accent3">
                    <a:lumMod val="50000"/>
                  </a:schemeClr>
                </a:solidFill>
              </a:rPr>
              <a:t>SITUAÇÃO – PROBLEMA NA ESCRITA</a:t>
            </a:r>
            <a:endParaRPr lang="pt-PT" sz="2400" dirty="0">
              <a:solidFill>
                <a:schemeClr val="accent3">
                  <a:lumMod val="50000"/>
                </a:schemeClr>
              </a:solidFill>
            </a:endParaRPr>
          </a:p>
        </p:txBody>
      </p:sp>
      <p:sp>
        <p:nvSpPr>
          <p:cNvPr id="4" name="CaixaDeTexto 3"/>
          <p:cNvSpPr txBox="1"/>
          <p:nvPr/>
        </p:nvSpPr>
        <p:spPr>
          <a:xfrm>
            <a:off x="395536" y="1844824"/>
            <a:ext cx="8280920" cy="4708981"/>
          </a:xfrm>
          <a:prstGeom prst="rect">
            <a:avLst/>
          </a:prstGeom>
          <a:solidFill>
            <a:schemeClr val="accent3">
              <a:lumMod val="60000"/>
              <a:lumOff val="40000"/>
            </a:schemeClr>
          </a:solidFill>
        </p:spPr>
        <p:txBody>
          <a:bodyPr wrap="square" rtlCol="0">
            <a:spAutoFit/>
          </a:bodyPr>
          <a:lstStyle/>
          <a:p>
            <a:pPr algn="just">
              <a:buFontTx/>
              <a:buChar char="-"/>
            </a:pPr>
            <a:r>
              <a:rPr lang="pt-PT" b="1" dirty="0" smtClean="0"/>
              <a:t> </a:t>
            </a:r>
            <a:r>
              <a:rPr lang="pt-PT" sz="2000" b="1" dirty="0" smtClean="0"/>
              <a:t>Pobreza imaginativa e criativa (se não for estimulada a sua imaginação,  os alunos reproduzem hoje na escrita, cada vez mais, um universo de vivências muito pobre, sintomático de  uma vida sociocultural muito limitada);</a:t>
            </a:r>
          </a:p>
          <a:p>
            <a:pPr algn="just">
              <a:buFontTx/>
              <a:buChar char="-"/>
            </a:pPr>
            <a:r>
              <a:rPr lang="pt-PT" sz="2000" b="1" dirty="0" smtClean="0"/>
              <a:t> Pobreza lexical;</a:t>
            </a:r>
          </a:p>
          <a:p>
            <a:pPr algn="just">
              <a:buFontTx/>
              <a:buChar char="-"/>
            </a:pPr>
            <a:r>
              <a:rPr lang="pt-PT" sz="2000" b="1" dirty="0" smtClean="0"/>
              <a:t> Pobreza sintática (recurso constante aos mesmos conetores). São particularmente repetidos os conetores “mas” e “que”, o primeiro sintomático de um raciocínio que funciona quase exclusivamente por oposições, o segundo sintomático de contaminação do discurso oral,  sem pausas e com as ideias encadeadas umas após outras;</a:t>
            </a:r>
          </a:p>
          <a:p>
            <a:pPr algn="just">
              <a:buFontTx/>
              <a:buChar char="-"/>
            </a:pPr>
            <a:r>
              <a:rPr lang="pt-PT" sz="2000" b="1" dirty="0" smtClean="0"/>
              <a:t> Incoerência na formulação e estruturação de ideias (em primeiro lugar por contaminação do estilo deambulatório do discurso oral, em segundo lugar porque o aluno se prende às respostas encurtadas, e finalmente porque a capacidade de reflexão não tem sido suficientemente exercitada ou é contida por pura relutância ou passividade dos alunos);</a:t>
            </a:r>
          </a:p>
          <a:p>
            <a:pPr algn="just">
              <a:buFontTx/>
              <a:buChar char="-"/>
            </a:pPr>
            <a:r>
              <a:rPr lang="pt-PT" sz="2000" b="1" dirty="0" smtClean="0"/>
              <a:t> Falta de coesão lexical,  temporal e interfrásica;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602</TotalTime>
  <Words>3078</Words>
  <Application>Microsoft Office PowerPoint</Application>
  <PresentationFormat>Apresentação no Ecrã (4:3)</PresentationFormat>
  <Paragraphs>174</Paragraphs>
  <Slides>22</Slides>
  <Notes>4</Notes>
  <HiddenSlides>0</HiddenSlides>
  <MMClips>0</MMClips>
  <ScaleCrop>false</ScaleCrop>
  <HeadingPairs>
    <vt:vector size="4" baseType="variant">
      <vt:variant>
        <vt:lpstr>Tema</vt:lpstr>
      </vt:variant>
      <vt:variant>
        <vt:i4>1</vt:i4>
      </vt:variant>
      <vt:variant>
        <vt:lpstr>Títulos dos diapositivos</vt:lpstr>
      </vt:variant>
      <vt:variant>
        <vt:i4>22</vt:i4>
      </vt:variant>
    </vt:vector>
  </HeadingPairs>
  <TitlesOfParts>
    <vt:vector size="23" baseType="lpstr">
      <vt:lpstr>Tema do Office</vt:lpstr>
      <vt:lpstr>Diapositivo 1</vt:lpstr>
      <vt:lpstr>Diapositivo 2</vt:lpstr>
      <vt:lpstr>Diapositivo 3</vt:lpstr>
      <vt:lpstr>Diapositivo 4</vt:lpstr>
      <vt:lpstr>Diapositivo 5</vt:lpstr>
      <vt:lpstr>Diapositivo 6</vt:lpstr>
      <vt:lpstr>Nosso principal objetivo: combater obstáculos e desenvolver competências de leitura e escrita</vt:lpstr>
      <vt:lpstr>SITUAÇÃO – PROBLEMA NA LEITURA (continuação)</vt:lpstr>
      <vt:lpstr>SITUAÇÃO – PROBLEMA NA ESCRITA</vt:lpstr>
      <vt:lpstr>SITUAÇÃO – PROBLEMA NA ESCRITA  (continuação)</vt:lpstr>
      <vt:lpstr>SITUAÇÃO – PROBLEMA NA ESCRITA  (continuação)</vt:lpstr>
      <vt:lpstr>AO CRIAR ESTE PROJETO…</vt:lpstr>
      <vt:lpstr>Diapositivo 13</vt:lpstr>
      <vt:lpstr>RESPOSTAS ÀS OBJEÇÕES</vt:lpstr>
      <vt:lpstr>Diapositivo 15</vt:lpstr>
      <vt:lpstr>Diapositivo 16</vt:lpstr>
      <vt:lpstr>Diapositivo 17</vt:lpstr>
      <vt:lpstr>REFLEXÃO SOBRE AS POTENCIALIDADES DE UM PROJETO DE ESCRITA CRIATIVA</vt:lpstr>
      <vt:lpstr>REFLEXÃO SOBRE AS POTENCIALIDADES DE UM PROJETO DE ESCRITA CRIATIVA</vt:lpstr>
      <vt:lpstr>REFLEXÃO SOBRE AS POTENCIALIDADES DE UM PROJETO DE ESCRITA CRIATIVA</vt:lpstr>
      <vt:lpstr>OBJETIVOS GERAIS DO PROJETO «Letras com Arte»</vt:lpstr>
      <vt:lpstr>OBJETIVOS ESPECÍFICOS DO PROJETO «Letras com Arte»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JP</dc:creator>
  <cp:lastModifiedBy>JP</cp:lastModifiedBy>
  <cp:revision>99</cp:revision>
  <dcterms:created xsi:type="dcterms:W3CDTF">2013-05-04T15:48:50Z</dcterms:created>
  <dcterms:modified xsi:type="dcterms:W3CDTF">2013-05-17T17:24:44Z</dcterms:modified>
</cp:coreProperties>
</file>