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6" r:id="rId3"/>
    <p:sldId id="263" r:id="rId4"/>
    <p:sldId id="260" r:id="rId5"/>
    <p:sldId id="257" r:id="rId6"/>
    <p:sldId id="258" r:id="rId7"/>
    <p:sldId id="264" r:id="rId8"/>
    <p:sldId id="259" r:id="rId9"/>
    <p:sldId id="265" r:id="rId10"/>
    <p:sldId id="266" r:id="rId11"/>
    <p:sldId id="287" r:id="rId12"/>
    <p:sldId id="268" r:id="rId13"/>
    <p:sldId id="284" r:id="rId14"/>
    <p:sldId id="285"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5699" autoAdjust="0"/>
  </p:normalViewPr>
  <p:slideViewPr>
    <p:cSldViewPr>
      <p:cViewPr>
        <p:scale>
          <a:sx n="86" d="100"/>
          <a:sy n="86" d="100"/>
        </p:scale>
        <p:origin x="-192" y="5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EC1C81-1013-41D0-AC57-C83DA4604A6B}" type="datetimeFigureOut">
              <a:rPr lang="pt-PT" smtClean="0"/>
              <a:pPr/>
              <a:t>17-05-2013</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0071A-60D2-40A1-9C50-3F16085034A3}" type="slidenum">
              <a:rPr lang="pt-PT" smtClean="0"/>
              <a:pPr/>
              <a:t>‹nº›</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D500071A-60D2-40A1-9C50-3F16085034A3}" type="slidenum">
              <a:rPr lang="pt-PT" smtClean="0"/>
              <a:pPr/>
              <a:t>23</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C548BEF-A81D-466A-8099-EB39C846C48A}"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48138951-B5A2-4D2F-BA5E-2CCC38424926}"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548BEF-A81D-466A-8099-EB39C846C48A}" type="datetimeFigureOut">
              <a:rPr lang="pt-PT" smtClean="0"/>
              <a:pPr/>
              <a:t>17-05-2013</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138951-B5A2-4D2F-BA5E-2CCC38424926}"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file:///C:\Users\JP\Documents\LetrascomArte\10.%20It%20Ain&#180;t%20over%20&#180;til%20it&#180;s%20over%20-%20Jamie%20Lancaster%20(Lenny%20Kravitz).mp3"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ixaDeTexto 7"/>
          <p:cNvSpPr txBox="1"/>
          <p:nvPr/>
        </p:nvSpPr>
        <p:spPr>
          <a:xfrm>
            <a:off x="5580112" y="836712"/>
            <a:ext cx="3096344" cy="2062103"/>
          </a:xfrm>
          <a:prstGeom prst="rect">
            <a:avLst/>
          </a:prstGeom>
          <a:solidFill>
            <a:schemeClr val="accent3">
              <a:lumMod val="75000"/>
            </a:schemeClr>
          </a:solidFill>
        </p:spPr>
        <p:txBody>
          <a:bodyPr wrap="square" rtlCol="0">
            <a:spAutoFit/>
          </a:bodyPr>
          <a:lstStyle/>
          <a:p>
            <a:pPr algn="ctr"/>
            <a:r>
              <a:rPr lang="pt-PT" sz="3200" b="1" dirty="0" smtClean="0">
                <a:solidFill>
                  <a:schemeClr val="bg1"/>
                </a:solidFill>
              </a:rPr>
              <a:t>Projeto de escrita criativa «Letras com Arte»</a:t>
            </a:r>
            <a:endParaRPr lang="pt-PT" sz="3200" b="1" dirty="0">
              <a:solidFill>
                <a:schemeClr val="bg1"/>
              </a:solidFill>
            </a:endParaRPr>
          </a:p>
        </p:txBody>
      </p:sp>
      <p:sp>
        <p:nvSpPr>
          <p:cNvPr id="9" name="CaixaDeTexto 8"/>
          <p:cNvSpPr txBox="1"/>
          <p:nvPr/>
        </p:nvSpPr>
        <p:spPr>
          <a:xfrm>
            <a:off x="5652120" y="5013176"/>
            <a:ext cx="2808312" cy="369332"/>
          </a:xfrm>
          <a:prstGeom prst="rect">
            <a:avLst/>
          </a:prstGeom>
          <a:noFill/>
        </p:spPr>
        <p:txBody>
          <a:bodyPr wrap="square" rtlCol="0">
            <a:spAutoFit/>
          </a:bodyPr>
          <a:lstStyle/>
          <a:p>
            <a:r>
              <a:rPr lang="pt-PT" b="1" dirty="0" smtClean="0">
                <a:solidFill>
                  <a:schemeClr val="accent6">
                    <a:lumMod val="50000"/>
                  </a:schemeClr>
                </a:solidFill>
              </a:rPr>
              <a:t>Estefânia Duarte</a:t>
            </a:r>
            <a:endParaRPr lang="pt-PT" b="1" dirty="0">
              <a:solidFill>
                <a:schemeClr val="accent6">
                  <a:lumMod val="50000"/>
                </a:schemeClr>
              </a:solidFill>
            </a:endParaRPr>
          </a:p>
        </p:txBody>
      </p:sp>
      <p:pic>
        <p:nvPicPr>
          <p:cNvPr id="5" name="CD áudio 4">
            <a:hlinkClick r:id="" action="ppaction://media"/>
          </p:cNvPr>
          <p:cNvPicPr>
            <a:picLocks noRot="1" noChangeAspect="1"/>
          </p:cNvPicPr>
          <p:nvPr>
            <a:audioCd>
              <a:st track="1"/>
              <a:end track="26"/>
            </a:audioCd>
          </p:nvPr>
        </p:nvPicPr>
        <p:blipFill>
          <a:blip r:embed="rId3" cstate="print"/>
          <a:stretch>
            <a:fillRect/>
          </a:stretch>
        </p:blipFill>
        <p:spPr>
          <a:xfrm>
            <a:off x="4419600" y="3276600"/>
            <a:ext cx="304800" cy="304800"/>
          </a:xfrm>
          <a:prstGeom prst="rect">
            <a:avLst/>
          </a:prstGeom>
        </p:spPr>
      </p:pic>
      <p:pic>
        <p:nvPicPr>
          <p:cNvPr id="6" name="10. It Ain´t over ´til it´s over - Jamie Lancaster (Lenny Kravitz).mp3">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pic>
        <p:nvPicPr>
          <p:cNvPr id="11" name="10. It Ain´t over ´til it´s over - Jamie Lancaster (Lenny Kravitz).mp3">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pic>
        <p:nvPicPr>
          <p:cNvPr id="10" name="10. It Ain´t over ´til it´s over - Jamie Lancaster (Lenny Kravitz).mp3">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pic>
        <p:nvPicPr>
          <p:cNvPr id="12" name="10. It Ain´t over ´til it´s over - Jamie Lancaster (Lenny Kravitz).mp3">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pic>
        <p:nvPicPr>
          <p:cNvPr id="13" name="10. It Ain´t over ´til it´s over - Jamie Lancaster (Lenny Kravitz).mp3">
            <a:hlinkClick r:id="" action="ppaction://media"/>
          </p:cNvPr>
          <p:cNvPicPr>
            <a:picLocks noRot="1" noChangeAspect="1"/>
          </p:cNvPicPr>
          <p:nvPr>
            <a:audioFile r:link="rId1"/>
          </p:nvPr>
        </p:nvPicPr>
        <p:blipFill>
          <a:blip r:embed="rId8" cstate="print"/>
          <a:stretch>
            <a:fillRect/>
          </a:stretch>
        </p:blipFill>
        <p:spPr>
          <a:xfrm flipV="1">
            <a:off x="4419600" y="3581400"/>
            <a:ext cx="63624" cy="63624"/>
          </a:xfrm>
          <a:prstGeom prst="rect">
            <a:avLst/>
          </a:prstGeom>
        </p:spPr>
      </p:pic>
    </p:spTree>
  </p:cSld>
  <p:clrMapOvr>
    <a:masterClrMapping/>
  </p:clrMapOvr>
  <p:timing>
    <p:tnLst>
      <p:par>
        <p:cTn id="1" dur="indefinite" restart="never" nodeType="tmRoot">
          <p:childTnLst>
            <p:audio>
              <p:cMediaNode vol="6000" showWhenStopped="0">
                <p:cTn id="2"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vol="20000" showWhenStopped="0">
                <p:cTn id="3"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vol="11000" showWhenStopped="0">
                <p:cTn id="4" fill="remove"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vol="20000" showWhenStopped="0">
                <p:cTn id="5"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audio>
              <p:cMediaNode>
                <p:cTn id="6"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Planifper2.png"/>
          <p:cNvPicPr>
            <a:picLocks noChangeAspect="1"/>
          </p:cNvPicPr>
          <p:nvPr/>
        </p:nvPicPr>
        <p:blipFill>
          <a:blip r:embed="rId2" cstate="print"/>
          <a:stretch>
            <a:fillRect/>
          </a:stretch>
        </p:blipFill>
        <p:spPr>
          <a:xfrm>
            <a:off x="634980" y="980728"/>
            <a:ext cx="7969467" cy="495588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lanifper3.png"/>
          <p:cNvPicPr>
            <a:picLocks noChangeAspect="1"/>
          </p:cNvPicPr>
          <p:nvPr/>
        </p:nvPicPr>
        <p:blipFill>
          <a:blip r:embed="rId2" cstate="print"/>
          <a:stretch>
            <a:fillRect/>
          </a:stretch>
        </p:blipFill>
        <p:spPr>
          <a:xfrm>
            <a:off x="123498" y="1360876"/>
            <a:ext cx="9020502" cy="379631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ObjPortHArte.png"/>
          <p:cNvPicPr>
            <a:picLocks noChangeAspect="1"/>
          </p:cNvPicPr>
          <p:nvPr/>
        </p:nvPicPr>
        <p:blipFill>
          <a:blip r:embed="rId2" cstate="print"/>
          <a:stretch>
            <a:fillRect/>
          </a:stretch>
        </p:blipFill>
        <p:spPr>
          <a:xfrm>
            <a:off x="780520" y="852127"/>
            <a:ext cx="7582959" cy="5241169"/>
          </a:xfrm>
          <a:prstGeom prst="rect">
            <a:avLst/>
          </a:prstGeom>
        </p:spPr>
      </p:pic>
      <p:sp>
        <p:nvSpPr>
          <p:cNvPr id="3" name="CaixaDeTexto 2"/>
          <p:cNvSpPr txBox="1"/>
          <p:nvPr/>
        </p:nvSpPr>
        <p:spPr>
          <a:xfrm>
            <a:off x="1763688" y="6165304"/>
            <a:ext cx="3240360" cy="307777"/>
          </a:xfrm>
          <a:prstGeom prst="rect">
            <a:avLst/>
          </a:prstGeom>
          <a:noFill/>
        </p:spPr>
        <p:txBody>
          <a:bodyPr wrap="square" rtlCol="0">
            <a:spAutoFit/>
          </a:bodyPr>
          <a:lstStyle/>
          <a:p>
            <a:r>
              <a:rPr lang="pt-PT" sz="1400" b="1" dirty="0" err="1" smtClean="0"/>
              <a:t>Obs</a:t>
            </a:r>
            <a:r>
              <a:rPr lang="pt-PT" sz="1400" b="1" dirty="0" smtClean="0"/>
              <a:t>: Objetivos comuns a azul</a:t>
            </a:r>
            <a:endParaRPr lang="pt-PT" sz="1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74638"/>
            <a:ext cx="8291264" cy="706090"/>
          </a:xfrm>
          <a:solidFill>
            <a:schemeClr val="bg2">
              <a:lumMod val="25000"/>
            </a:schemeClr>
          </a:solidFill>
        </p:spPr>
        <p:txBody>
          <a:bodyPr>
            <a:normAutofit/>
          </a:bodyPr>
          <a:lstStyle/>
          <a:p>
            <a:r>
              <a:rPr lang="pt-PT" sz="2000" dirty="0" smtClean="0">
                <a:solidFill>
                  <a:srgbClr val="FFC000"/>
                </a:solidFill>
              </a:rPr>
              <a:t>CONVERGÊNCIA ENTRE O PROJETO LETRAS COM ARTE E O PROJETO EDUCATIVO DA </a:t>
            </a:r>
            <a:r>
              <a:rPr lang="pt-PT" sz="2000" dirty="0" smtClean="0">
                <a:solidFill>
                  <a:srgbClr val="FFC000"/>
                </a:solidFill>
              </a:rPr>
              <a:t>ESCOLA</a:t>
            </a:r>
            <a:endParaRPr lang="pt-PT" sz="2000" dirty="0">
              <a:solidFill>
                <a:srgbClr val="FFC000"/>
              </a:solidFill>
            </a:endParaRPr>
          </a:p>
        </p:txBody>
      </p:sp>
      <p:sp>
        <p:nvSpPr>
          <p:cNvPr id="5" name="CaixaDeTexto 4"/>
          <p:cNvSpPr txBox="1"/>
          <p:nvPr/>
        </p:nvSpPr>
        <p:spPr>
          <a:xfrm>
            <a:off x="395536" y="980728"/>
            <a:ext cx="4176464" cy="5632311"/>
          </a:xfrm>
          <a:prstGeom prst="rect">
            <a:avLst/>
          </a:prstGeom>
          <a:solidFill>
            <a:schemeClr val="bg2">
              <a:lumMod val="75000"/>
            </a:schemeClr>
          </a:solidFill>
        </p:spPr>
        <p:txBody>
          <a:bodyPr wrap="square" rtlCol="0">
            <a:spAutoFit/>
          </a:bodyPr>
          <a:lstStyle/>
          <a:p>
            <a:pPr algn="just"/>
            <a:r>
              <a:rPr lang="pt-PT" b="1" dirty="0" smtClean="0">
                <a:solidFill>
                  <a:schemeClr val="accent4">
                    <a:lumMod val="50000"/>
                  </a:schemeClr>
                </a:solidFill>
              </a:rPr>
              <a:t>Alguns dos objetivos gerais do Projeto Educativo da Escola Secundária de Mem Martins, que encontram reforço no Projeto Letras com Arte </a:t>
            </a:r>
          </a:p>
          <a:p>
            <a:pPr algn="just">
              <a:buFont typeface="Arial" pitchFamily="34" charset="0"/>
              <a:buChar char="•"/>
            </a:pPr>
            <a:r>
              <a:rPr lang="pt-PT" b="1" dirty="0" smtClean="0"/>
              <a:t>Valorizar a educação para a cidadania;</a:t>
            </a:r>
          </a:p>
          <a:p>
            <a:pPr algn="just">
              <a:buFont typeface="Arial" pitchFamily="34" charset="0"/>
              <a:buChar char="•"/>
            </a:pPr>
            <a:r>
              <a:rPr lang="pt-PT" b="1" dirty="0" smtClean="0"/>
              <a:t>Valorizar o trabalho, o mérito e a excelência, envolvendo e </a:t>
            </a:r>
            <a:r>
              <a:rPr lang="pt-PT" b="1" dirty="0" err="1" smtClean="0"/>
              <a:t>responsa-bilizando</a:t>
            </a:r>
            <a:r>
              <a:rPr lang="pt-PT" b="1" dirty="0" smtClean="0"/>
              <a:t> o aluno face à sua própria formação;</a:t>
            </a:r>
          </a:p>
          <a:p>
            <a:pPr algn="just">
              <a:buFont typeface="Arial" pitchFamily="34" charset="0"/>
              <a:buChar char="•"/>
            </a:pPr>
            <a:r>
              <a:rPr lang="pt-PT" b="1" dirty="0" smtClean="0"/>
              <a:t>Promover o trabalho colaborativo entre todos os elementos da comunidade </a:t>
            </a:r>
            <a:r>
              <a:rPr lang="pt-PT" b="1" dirty="0" err="1" smtClean="0"/>
              <a:t>edu</a:t>
            </a:r>
            <a:r>
              <a:rPr lang="pt-PT" b="1" dirty="0" smtClean="0"/>
              <a:t>-</a:t>
            </a:r>
          </a:p>
          <a:p>
            <a:pPr algn="just"/>
            <a:r>
              <a:rPr lang="pt-PT" b="1" dirty="0" smtClean="0"/>
              <a:t>cativa;</a:t>
            </a:r>
          </a:p>
          <a:p>
            <a:pPr algn="just">
              <a:buFont typeface="Arial" pitchFamily="34" charset="0"/>
              <a:buChar char="•"/>
            </a:pPr>
            <a:r>
              <a:rPr lang="pt-PT" b="1" dirty="0" smtClean="0"/>
              <a:t>Diminuir os níveis de insucesso e abandono escolar;</a:t>
            </a:r>
          </a:p>
          <a:p>
            <a:pPr algn="just">
              <a:buFont typeface="Arial" pitchFamily="34" charset="0"/>
              <a:buChar char="•"/>
            </a:pPr>
            <a:r>
              <a:rPr lang="pt-PT" b="1" dirty="0" smtClean="0"/>
              <a:t>Diversificar os percursos formativos dos alunos;</a:t>
            </a:r>
          </a:p>
          <a:p>
            <a:pPr algn="just">
              <a:buFont typeface="Arial" pitchFamily="34" charset="0"/>
              <a:buChar char="•"/>
            </a:pPr>
            <a:r>
              <a:rPr lang="pt-PT" b="1" dirty="0" smtClean="0"/>
              <a:t> Aprofundar formas consistentes de articulação entre os planos curriculares e as atividades de complemento curricular e extracurricular.</a:t>
            </a:r>
            <a:endParaRPr lang="pt-PT" b="1" dirty="0"/>
          </a:p>
        </p:txBody>
      </p:sp>
      <p:sp>
        <p:nvSpPr>
          <p:cNvPr id="6" name="CaixaDeTexto 5"/>
          <p:cNvSpPr txBox="1"/>
          <p:nvPr/>
        </p:nvSpPr>
        <p:spPr>
          <a:xfrm>
            <a:off x="4572000" y="980728"/>
            <a:ext cx="4104456" cy="5632311"/>
          </a:xfrm>
          <a:prstGeom prst="rect">
            <a:avLst/>
          </a:prstGeom>
          <a:solidFill>
            <a:schemeClr val="bg2">
              <a:lumMod val="75000"/>
            </a:schemeClr>
          </a:solidFill>
        </p:spPr>
        <p:txBody>
          <a:bodyPr wrap="square" rtlCol="0">
            <a:spAutoFit/>
          </a:bodyPr>
          <a:lstStyle/>
          <a:p>
            <a:pPr algn="just"/>
            <a:r>
              <a:rPr lang="pt-PT" b="1" dirty="0" smtClean="0">
                <a:solidFill>
                  <a:schemeClr val="accent4">
                    <a:lumMod val="50000"/>
                  </a:schemeClr>
                </a:solidFill>
              </a:rPr>
              <a:t>Metas educativas do Projeto Educacional da Escola Secundária de Mem Martins para as quais o Projeto Letras com Arte presta um contributo</a:t>
            </a:r>
          </a:p>
          <a:p>
            <a:pPr algn="just">
              <a:buFont typeface="Arial" pitchFamily="34" charset="0"/>
              <a:buChar char="•"/>
            </a:pPr>
            <a:r>
              <a:rPr lang="pt-PT" b="1" dirty="0" smtClean="0"/>
              <a:t>A formação de jovens responsáveis, autónomos, civicamente participativos, vinculados ao sistema de valores definido pela Lei de Bases do Sistema Educativo português; </a:t>
            </a:r>
          </a:p>
          <a:p>
            <a:pPr algn="just">
              <a:buFont typeface="Arial" pitchFamily="34" charset="0"/>
              <a:buChar char="•"/>
            </a:pPr>
            <a:r>
              <a:rPr lang="pt-PT" b="1" dirty="0" smtClean="0"/>
              <a:t> O desenvolvimento de competências científicas e técnicas que permitam aos alunos integrar‐se futuramente nas dinâmicas sociais; </a:t>
            </a:r>
          </a:p>
          <a:p>
            <a:pPr algn="just">
              <a:buFont typeface="Arial" pitchFamily="34" charset="0"/>
              <a:buChar char="•"/>
            </a:pPr>
            <a:r>
              <a:rPr lang="pt-PT" b="1" dirty="0" smtClean="0"/>
              <a:t> O reforço da imagem social da Escola enquanto organização ao serviço do conhecimento e da cultura, interveniente e integrada na comunidade sociocultural a que pertence.</a:t>
            </a:r>
          </a:p>
          <a:p>
            <a:pPr>
              <a:buFont typeface="Arial" pitchFamily="34" charset="0"/>
              <a:buChar char="•"/>
            </a:pPr>
            <a:endParaRPr lang="pt-PT" dirty="0" smtClean="0"/>
          </a:p>
          <a:p>
            <a:pPr>
              <a:buFont typeface="Arial" pitchFamily="34" charset="0"/>
              <a:buChar char="•"/>
            </a:pPr>
            <a:endParaRPr lang="pt-P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a:solidFill>
            <a:schemeClr val="bg2">
              <a:lumMod val="25000"/>
            </a:schemeClr>
          </a:solidFill>
        </p:spPr>
        <p:txBody>
          <a:bodyPr>
            <a:normAutofit/>
          </a:bodyPr>
          <a:lstStyle/>
          <a:p>
            <a:r>
              <a:rPr lang="pt-PT" sz="2000" dirty="0" smtClean="0">
                <a:solidFill>
                  <a:srgbClr val="FFC000"/>
                </a:solidFill>
              </a:rPr>
              <a:t>CONVERGÊNCIA ENTRE O PROJETO LETRAS COM ARTE E O PROJETO EDUCATIVO DA </a:t>
            </a:r>
            <a:r>
              <a:rPr lang="pt-PT" sz="2000" dirty="0" smtClean="0">
                <a:solidFill>
                  <a:srgbClr val="FFC000"/>
                </a:solidFill>
              </a:rPr>
              <a:t>ESCOLA</a:t>
            </a:r>
            <a:endParaRPr lang="pt-PT" sz="2000" dirty="0">
              <a:solidFill>
                <a:srgbClr val="FFC000"/>
              </a:solidFill>
            </a:endParaRPr>
          </a:p>
        </p:txBody>
      </p:sp>
      <p:sp>
        <p:nvSpPr>
          <p:cNvPr id="3" name="CaixaDeTexto 2"/>
          <p:cNvSpPr txBox="1"/>
          <p:nvPr/>
        </p:nvSpPr>
        <p:spPr>
          <a:xfrm>
            <a:off x="323528" y="1196752"/>
            <a:ext cx="8424936" cy="4524315"/>
          </a:xfrm>
          <a:prstGeom prst="rect">
            <a:avLst/>
          </a:prstGeom>
          <a:solidFill>
            <a:schemeClr val="bg2">
              <a:lumMod val="90000"/>
            </a:schemeClr>
          </a:solidFill>
        </p:spPr>
        <p:txBody>
          <a:bodyPr wrap="square" rtlCol="0">
            <a:spAutoFit/>
          </a:bodyPr>
          <a:lstStyle/>
          <a:p>
            <a:pPr algn="just"/>
            <a:r>
              <a:rPr lang="pt-PT" b="1" dirty="0" smtClean="0">
                <a:solidFill>
                  <a:schemeClr val="accent4">
                    <a:lumMod val="50000"/>
                  </a:schemeClr>
                </a:solidFill>
              </a:rPr>
              <a:t>Estratégias recomendadas pelo Projeto Educativo da Escola Secundária de Mem Martins que encontram eco no Projeto Letras com Arte</a:t>
            </a:r>
          </a:p>
          <a:p>
            <a:endParaRPr lang="pt-PT" b="1" dirty="0" smtClean="0"/>
          </a:p>
          <a:p>
            <a:pPr algn="just">
              <a:buFont typeface="Arial" pitchFamily="34" charset="0"/>
              <a:buChar char="•"/>
            </a:pPr>
            <a:r>
              <a:rPr lang="pt-PT" b="1" dirty="0" smtClean="0"/>
              <a:t> Reformular o modo de funcionamento  e  o  estilo de trabalho  dos  Departamentos  e</a:t>
            </a:r>
          </a:p>
          <a:p>
            <a:pPr algn="just"/>
            <a:r>
              <a:rPr lang="pt-PT" b="1" dirty="0" smtClean="0"/>
              <a:t>Áreas Disciplinares;</a:t>
            </a:r>
          </a:p>
          <a:p>
            <a:pPr algn="just">
              <a:buFont typeface="Arial" pitchFamily="34" charset="0"/>
              <a:buChar char="•"/>
            </a:pPr>
            <a:r>
              <a:rPr lang="pt-PT" b="1" dirty="0" smtClean="0"/>
              <a:t> Reformular as práticas pedagógicas dos Conselhos de Turma tendo em vista o conhecimento e partilha de práticas bem sucedidas e a intervenção sobre comportamentos indisciplinados;</a:t>
            </a:r>
          </a:p>
          <a:p>
            <a:pPr algn="just">
              <a:buFont typeface="Arial" pitchFamily="34" charset="0"/>
              <a:buChar char="•"/>
            </a:pPr>
            <a:r>
              <a:rPr lang="pt-PT" b="1" dirty="0" smtClean="0"/>
              <a:t> Apoiar o desenvolvimento da atividade dos Clubes e Projetos da Escola estimulando a diversificação das experiências formativas dos alunos e reforçando a sua motivação para aprendizagens curriculares;</a:t>
            </a:r>
          </a:p>
          <a:p>
            <a:pPr algn="just">
              <a:buFont typeface="Arial" pitchFamily="34" charset="0"/>
              <a:buChar char="•"/>
            </a:pPr>
            <a:r>
              <a:rPr lang="pt-PT" b="1" dirty="0" smtClean="0"/>
              <a:t>Reorganizar o funcionamento das Áreas Disciplinares quanto aos modos e tempos de trabalho promovendo o trabalho colaborativo. Este objetivo operacionaliza-se através da melhoria da interação das atividades constantes do Plano Anual de Atividades e do reforço da intervenção que visa a sequencialidade das aprendizagens, dentro do mesmo ciclo e entre ciclos diferentes de escolaridade.</a:t>
            </a:r>
            <a:endParaRPr lang="pt-PT"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0">
            <a:scrgbClr r="0" g="0" b="0"/>
          </a:lnRef>
          <a:fillRef idx="1002">
            <a:schemeClr val="lt2"/>
          </a:fillRef>
          <a:effectRef idx="0">
            <a:scrgbClr r="0" g="0" b="0"/>
          </a:effectRef>
          <a:fontRef idx="major"/>
        </p:style>
        <p:txBody>
          <a:bodyPr>
            <a:normAutofit/>
          </a:bodyPr>
          <a:lstStyle/>
          <a:p>
            <a:r>
              <a:rPr lang="pt-PT" sz="2800" b="1" dirty="0" smtClean="0">
                <a:solidFill>
                  <a:schemeClr val="accent6">
                    <a:lumMod val="50000"/>
                  </a:schemeClr>
                </a:solidFill>
              </a:rPr>
              <a:t>Propostas de atividades </a:t>
            </a:r>
            <a:endParaRPr lang="pt-PT" sz="2800" b="1" dirty="0">
              <a:solidFill>
                <a:schemeClr val="accent6">
                  <a:lumMod val="50000"/>
                </a:schemeClr>
              </a:solidFill>
            </a:endParaRPr>
          </a:p>
        </p:txBody>
      </p:sp>
      <p:sp>
        <p:nvSpPr>
          <p:cNvPr id="3" name="Marcador de Posição de Conteúdo 2"/>
          <p:cNvSpPr>
            <a:spLocks noGrp="1"/>
          </p:cNvSpPr>
          <p:nvPr>
            <p:ph sz="half" idx="1"/>
          </p:nvPr>
        </p:nvSpPr>
        <p:spPr/>
        <p:txBody>
          <a:bodyPr>
            <a:normAutofit fontScale="32500" lnSpcReduction="20000"/>
          </a:bodyPr>
          <a:lstStyle/>
          <a:p>
            <a:pPr algn="just">
              <a:buNone/>
            </a:pPr>
            <a:r>
              <a:rPr lang="pt-PT" dirty="0" smtClean="0"/>
              <a:t>	</a:t>
            </a:r>
            <a:r>
              <a:rPr lang="pt-PT" sz="4500" b="1" dirty="0" smtClean="0">
                <a:solidFill>
                  <a:schemeClr val="accent6">
                    <a:lumMod val="50000"/>
                  </a:schemeClr>
                </a:solidFill>
              </a:rPr>
              <a:t>   As atividades que aqui  propomos inserem-se todas no âmbito da leitura e/ou escrita criativa e pretendem desenvolver competências prioritariamente na disciplina de Português. São meras propostas e competirá ao professor proceder à sua adoção integral ou parcial,  à  seleção, modelação, ordenação e integração na sua planificação, consoante o perfil dos seus alunos.  Se bem que o professor de Português possa desenvolver o projeto autonomamente, todas as atividades pressupõem o cruzamento de conteúdos entre as disciplinas de Português e História de Arte e constituem um convite ao trabalho cooperativo temporário ou frequente, pontual ou progressivo, entre os professores de ambas as disciplinas, se para isso houver oportunidade. </a:t>
            </a:r>
            <a:endParaRPr lang="pt-PT" sz="4500" b="1" dirty="0">
              <a:solidFill>
                <a:schemeClr val="accent6">
                  <a:lumMod val="50000"/>
                </a:schemeClr>
              </a:solidFill>
            </a:endParaRPr>
          </a:p>
        </p:txBody>
      </p:sp>
      <p:sp>
        <p:nvSpPr>
          <p:cNvPr id="6" name="Marcador de Posição de Conteúdo 5"/>
          <p:cNvSpPr>
            <a:spLocks noGrp="1"/>
          </p:cNvSpPr>
          <p:nvPr>
            <p:ph sz="half" idx="2"/>
          </p:nvPr>
        </p:nvSpPr>
        <p:spPr/>
        <p:txBody>
          <a:bodyPr/>
          <a:lstStyle/>
          <a:p>
            <a:endParaRPr lang="pt-PT"/>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40000"/>
              <a:lumOff val="60000"/>
            </a:schemeClr>
          </a:solidFill>
          <a:ln>
            <a:solidFill>
              <a:schemeClr val="tx1"/>
            </a:solidFill>
          </a:ln>
        </p:spPr>
        <p:txBody>
          <a:bodyPr>
            <a:normAutofit fontScale="90000"/>
          </a:bodyPr>
          <a:lstStyle/>
          <a:p>
            <a:r>
              <a:rPr lang="pt-PT" sz="2000" dirty="0" smtClean="0"/>
              <a:t/>
            </a:r>
            <a:br>
              <a:rPr lang="pt-PT" sz="2000" dirty="0" smtClean="0"/>
            </a:br>
            <a:r>
              <a:rPr lang="pt-PT" sz="2000" dirty="0" smtClean="0"/>
              <a:t/>
            </a:r>
            <a:br>
              <a:rPr lang="pt-PT" sz="2000" dirty="0" smtClean="0"/>
            </a:br>
            <a:r>
              <a:rPr lang="pt-PT" sz="2000" b="1" dirty="0" smtClean="0">
                <a:solidFill>
                  <a:srgbClr val="002060"/>
                </a:solidFill>
              </a:rPr>
              <a:t>CONVERGÊNCIA ENTRE OS PROGRAMAS DE PORTUGUÊS E HISTÓRIA DE ARTE - 10º E 11º ANOS dos CURSOS PROFISSIONAIS e do CURSO HUMANÍSTICO DE ARTES VISUAIS</a:t>
            </a:r>
            <a:br>
              <a:rPr lang="pt-PT" sz="2000" b="1" dirty="0" smtClean="0">
                <a:solidFill>
                  <a:srgbClr val="002060"/>
                </a:solidFill>
              </a:rPr>
            </a:br>
            <a:r>
              <a:rPr lang="pt-PT" sz="2000" b="1" dirty="0" smtClean="0">
                <a:solidFill>
                  <a:srgbClr val="002060"/>
                </a:solidFill>
              </a:rPr>
              <a:t>TEMAS/ATIVIDADES DE LEITURA E ESCRITA CRIATIVA a desenvolver nas aulas de Português</a:t>
            </a:r>
            <a:r>
              <a:rPr lang="pt-PT" dirty="0" smtClean="0"/>
              <a:t/>
            </a:r>
            <a:br>
              <a:rPr lang="pt-PT" dirty="0" smtClean="0"/>
            </a:br>
            <a:endParaRPr lang="pt-PT" dirty="0"/>
          </a:p>
        </p:txBody>
      </p:sp>
      <p:pic>
        <p:nvPicPr>
          <p:cNvPr id="5" name="Marcador de Posição de Conteúdo 4" descr="discobolo.gif"/>
          <p:cNvPicPr>
            <a:picLocks noGrp="1" noChangeAspect="1"/>
          </p:cNvPicPr>
          <p:nvPr>
            <p:ph sz="half" idx="2"/>
          </p:nvPr>
        </p:nvPicPr>
        <p:blipFill>
          <a:blip r:embed="rId2" cstate="print"/>
          <a:stretch>
            <a:fillRect/>
          </a:stretch>
        </p:blipFill>
        <p:spPr>
          <a:xfrm>
            <a:off x="5254902" y="1600200"/>
            <a:ext cx="2825195" cy="4525963"/>
          </a:xfrm>
        </p:spPr>
      </p:pic>
      <p:sp>
        <p:nvSpPr>
          <p:cNvPr id="7" name="CaixaDeTexto 6"/>
          <p:cNvSpPr txBox="1"/>
          <p:nvPr/>
        </p:nvSpPr>
        <p:spPr>
          <a:xfrm>
            <a:off x="323528" y="1484784"/>
            <a:ext cx="4968552" cy="4708981"/>
          </a:xfrm>
          <a:prstGeom prst="rect">
            <a:avLst/>
          </a:prstGeom>
          <a:solidFill>
            <a:schemeClr val="accent3">
              <a:lumMod val="60000"/>
              <a:lumOff val="40000"/>
            </a:schemeClr>
          </a:solidFill>
        </p:spPr>
        <p:txBody>
          <a:bodyPr wrap="square" rtlCol="0">
            <a:spAutoFit/>
          </a:bodyPr>
          <a:lstStyle/>
          <a:p>
            <a:pPr algn="just"/>
            <a:r>
              <a:rPr lang="pt-PT" sz="1600" b="1" dirty="0" smtClean="0"/>
              <a:t> </a:t>
            </a:r>
            <a:r>
              <a:rPr lang="pt-PT" sz="2400" b="1" dirty="0" smtClean="0">
                <a:solidFill>
                  <a:srgbClr val="7030A0"/>
                </a:solidFill>
              </a:rPr>
              <a:t>PROPOSTAS 1</a:t>
            </a:r>
          </a:p>
          <a:p>
            <a:pPr algn="just"/>
            <a:r>
              <a:rPr lang="pt-PT" sz="2000" b="1" dirty="0" smtClean="0">
                <a:solidFill>
                  <a:schemeClr val="accent1">
                    <a:lumMod val="75000"/>
                  </a:schemeClr>
                </a:solidFill>
              </a:rPr>
              <a:t>10º ANO – 1º PERÍODO </a:t>
            </a:r>
          </a:p>
          <a:p>
            <a:pPr algn="just"/>
            <a:endParaRPr lang="pt-PT" sz="1600" b="1" dirty="0" smtClean="0"/>
          </a:p>
          <a:p>
            <a:pPr algn="just"/>
            <a:r>
              <a:rPr lang="pt-PT" sz="1600" b="1" dirty="0" smtClean="0">
                <a:solidFill>
                  <a:schemeClr val="tx2">
                    <a:lumMod val="50000"/>
                  </a:schemeClr>
                </a:solidFill>
                <a:sym typeface="Wingdings 3"/>
              </a:rPr>
              <a:t></a:t>
            </a:r>
            <a:r>
              <a:rPr lang="pt-PT" sz="1600" b="1" dirty="0" smtClean="0">
                <a:solidFill>
                  <a:schemeClr val="tx2">
                    <a:lumMod val="50000"/>
                  </a:schemeClr>
                </a:solidFill>
              </a:rPr>
              <a:t>CONTRATO DE LEITURA</a:t>
            </a:r>
          </a:p>
          <a:p>
            <a:pPr algn="just"/>
            <a:r>
              <a:rPr lang="pt-PT" sz="1600" b="1" dirty="0" smtClean="0">
                <a:solidFill>
                  <a:schemeClr val="tx2">
                    <a:lumMod val="50000"/>
                  </a:schemeClr>
                </a:solidFill>
              </a:rPr>
              <a:t>Assunto:</a:t>
            </a:r>
            <a:r>
              <a:rPr lang="pt-PT" sz="1600" dirty="0" smtClean="0">
                <a:solidFill>
                  <a:schemeClr val="tx2">
                    <a:lumMod val="50000"/>
                  </a:schemeClr>
                </a:solidFill>
              </a:rPr>
              <a:t> </a:t>
            </a:r>
            <a:r>
              <a:rPr lang="pt-PT" sz="1600" b="1" dirty="0" smtClean="0">
                <a:solidFill>
                  <a:schemeClr val="bg2">
                    <a:lumMod val="25000"/>
                  </a:schemeClr>
                </a:solidFill>
              </a:rPr>
              <a:t>biografia de uma personalidade grega ou romana ou de uma outra nacionalidade, desde que contemporânea do império greco-romano.</a:t>
            </a:r>
          </a:p>
          <a:p>
            <a:pPr lvl="0" algn="just"/>
            <a:r>
              <a:rPr lang="pt-PT" sz="1600" b="1" dirty="0" smtClean="0">
                <a:solidFill>
                  <a:schemeClr val="tx2">
                    <a:lumMod val="50000"/>
                  </a:schemeClr>
                </a:solidFill>
              </a:rPr>
              <a:t>Modalidade: </a:t>
            </a:r>
            <a:r>
              <a:rPr lang="pt-PT" sz="1600" b="1" dirty="0" smtClean="0">
                <a:solidFill>
                  <a:schemeClr val="bg2">
                    <a:lumMod val="25000"/>
                  </a:schemeClr>
                </a:solidFill>
              </a:rPr>
              <a:t>atividade individual ou em pares,  de leitura e escrita  em casa e exposição oral e em </a:t>
            </a:r>
            <a:r>
              <a:rPr lang="pt-PT" sz="1600" b="1" dirty="0" err="1" smtClean="0">
                <a:solidFill>
                  <a:schemeClr val="bg2">
                    <a:lumMod val="25000"/>
                  </a:schemeClr>
                </a:solidFill>
              </a:rPr>
              <a:t>powerpoint</a:t>
            </a:r>
            <a:r>
              <a:rPr lang="pt-PT" sz="1600" b="1" dirty="0" smtClean="0">
                <a:solidFill>
                  <a:schemeClr val="bg2">
                    <a:lumMod val="25000"/>
                  </a:schemeClr>
                </a:solidFill>
              </a:rPr>
              <a:t> na escola (leitura de documentação biográfica; construção de </a:t>
            </a:r>
            <a:r>
              <a:rPr lang="pt-PT" sz="1600" b="1" dirty="0" err="1" smtClean="0">
                <a:solidFill>
                  <a:schemeClr val="bg2">
                    <a:lumMod val="25000"/>
                  </a:schemeClr>
                </a:solidFill>
              </a:rPr>
              <a:t>powerpoint</a:t>
            </a:r>
            <a:r>
              <a:rPr lang="pt-PT" sz="1600" b="1" dirty="0" smtClean="0">
                <a:solidFill>
                  <a:schemeClr val="bg2">
                    <a:lumMod val="25000"/>
                  </a:schemeClr>
                </a:solidFill>
              </a:rPr>
              <a:t> com texto, imagem e, possivelmente, som; apresentação oral em aula, com apresentação simultânea ou subsequente  de </a:t>
            </a:r>
            <a:r>
              <a:rPr lang="pt-PT" sz="1600" b="1" dirty="0" err="1" smtClean="0">
                <a:solidFill>
                  <a:schemeClr val="bg2">
                    <a:lumMod val="25000"/>
                  </a:schemeClr>
                </a:solidFill>
              </a:rPr>
              <a:t>powerpoint</a:t>
            </a:r>
            <a:r>
              <a:rPr lang="pt-PT" sz="1600" b="1" dirty="0" smtClean="0">
                <a:solidFill>
                  <a:schemeClr val="bg2">
                    <a:lumMod val="25000"/>
                  </a:schemeClr>
                </a:solidFill>
              </a:rPr>
              <a:t>, para avaliação).</a:t>
            </a:r>
            <a:r>
              <a:rPr lang="pt-PT" sz="1600" b="1" dirty="0" smtClean="0">
                <a:solidFill>
                  <a:schemeClr val="bg2">
                    <a:lumMod val="25000"/>
                  </a:schemeClr>
                </a:solidFill>
                <a:latin typeface="Calibri" pitchFamily="34" charset="0"/>
                <a:ea typeface="Calibri" pitchFamily="34" charset="0"/>
                <a:cs typeface="Times New Roman" pitchFamily="18" charset="0"/>
              </a:rPr>
              <a:t> </a:t>
            </a:r>
          </a:p>
          <a:p>
            <a:pPr lvl="0" algn="just"/>
            <a:r>
              <a:rPr lang="pt-PT" sz="1600" b="1" dirty="0" smtClean="0">
                <a:solidFill>
                  <a:schemeClr val="tx2">
                    <a:lumMod val="50000"/>
                  </a:schemeClr>
                </a:solidFill>
                <a:latin typeface="Calibri" pitchFamily="34" charset="0"/>
                <a:ea typeface="Calibri" pitchFamily="34" charset="0"/>
                <a:cs typeface="Times New Roman" pitchFamily="18" charset="0"/>
              </a:rPr>
              <a:t>Extensão possível: HETEROAVALIAÇÃO de trabalhos em </a:t>
            </a:r>
            <a:r>
              <a:rPr lang="pt-PT" sz="1600" b="1" dirty="0" err="1" smtClean="0">
                <a:solidFill>
                  <a:schemeClr val="tx2">
                    <a:lumMod val="50000"/>
                  </a:schemeClr>
                </a:solidFill>
                <a:latin typeface="Calibri" pitchFamily="34" charset="0"/>
                <a:ea typeface="Calibri" pitchFamily="34" charset="0"/>
                <a:cs typeface="Times New Roman" pitchFamily="18" charset="0"/>
              </a:rPr>
              <a:t>powerpoint</a:t>
            </a:r>
            <a:r>
              <a:rPr lang="pt-PT" sz="1600" b="1" dirty="0" smtClean="0">
                <a:solidFill>
                  <a:schemeClr val="tx2">
                    <a:lumMod val="50000"/>
                  </a:schemeClr>
                </a:solidFill>
                <a:latin typeface="Calibri" pitchFamily="34" charset="0"/>
                <a:ea typeface="Calibri" pitchFamily="34" charset="0"/>
                <a:cs typeface="Times New Roman" pitchFamily="18" charset="0"/>
              </a:rPr>
              <a:t> e seleção para uma exposição na Mediateca.</a:t>
            </a:r>
            <a:endParaRPr lang="pt-PT" sz="2800" dirty="0" smtClean="0">
              <a:solidFill>
                <a:schemeClr val="tx2">
                  <a:lumMod val="50000"/>
                </a:schemeClr>
              </a:solidFill>
              <a:latin typeface="Arial" pitchFamily="34" charset="0"/>
              <a:cs typeface="Arial" pitchFamily="34" charset="0"/>
            </a:endParaRPr>
          </a:p>
          <a:p>
            <a:pPr algn="just"/>
            <a:endParaRPr lang="pt-PT" sz="1600" dirty="0" smtClean="0"/>
          </a:p>
          <a:p>
            <a:pPr algn="just"/>
            <a:endParaRPr lang="pt-PT" sz="1600" dirty="0"/>
          </a:p>
        </p:txBody>
      </p:sp>
      <p:sp>
        <p:nvSpPr>
          <p:cNvPr id="1025" name="Rectangle 1"/>
          <p:cNvSpPr>
            <a:spLocks noChangeArrowheads="1"/>
          </p:cNvSpPr>
          <p:nvPr/>
        </p:nvSpPr>
        <p:spPr bwMode="auto">
          <a:xfrm>
            <a:off x="0" y="97794"/>
            <a:ext cx="28084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457200" y="274638"/>
            <a:ext cx="8229600" cy="418058"/>
          </a:xfrm>
          <a:solidFill>
            <a:schemeClr val="bg1">
              <a:lumMod val="85000"/>
            </a:schemeClr>
          </a:solidFill>
        </p:spPr>
        <p:txBody>
          <a:bodyPr>
            <a:normAutofit/>
          </a:bodyPr>
          <a:lstStyle/>
          <a:p>
            <a:r>
              <a:rPr lang="pt-PT" sz="2000" b="1" dirty="0" smtClean="0">
                <a:solidFill>
                  <a:srgbClr val="0070C0"/>
                </a:solidFill>
              </a:rPr>
              <a:t>PROPOSTAS 1 – 10º ano, 1º período - continuação</a:t>
            </a:r>
            <a:endParaRPr lang="pt-PT" sz="2000" b="1" dirty="0">
              <a:solidFill>
                <a:srgbClr val="0070C0"/>
              </a:solidFill>
            </a:endParaRPr>
          </a:p>
        </p:txBody>
      </p:sp>
      <p:sp>
        <p:nvSpPr>
          <p:cNvPr id="10" name="Rectângulo 9"/>
          <p:cNvSpPr/>
          <p:nvPr/>
        </p:nvSpPr>
        <p:spPr>
          <a:xfrm>
            <a:off x="467544" y="692697"/>
            <a:ext cx="8136904" cy="5632311"/>
          </a:xfrm>
          <a:prstGeom prst="rect">
            <a:avLst/>
          </a:prstGeom>
          <a:solidFill>
            <a:schemeClr val="accent4">
              <a:lumMod val="20000"/>
              <a:lumOff val="80000"/>
            </a:schemeClr>
          </a:solidFill>
        </p:spPr>
        <p:txBody>
          <a:bodyPr wrap="square">
            <a:spAutoFit/>
          </a:bodyPr>
          <a:lstStyle/>
          <a:p>
            <a:r>
              <a:rPr lang="pt-PT" sz="1500" b="1" dirty="0" smtClean="0">
                <a:solidFill>
                  <a:schemeClr val="tx2">
                    <a:lumMod val="75000"/>
                  </a:schemeClr>
                </a:solidFill>
                <a:latin typeface="Calibri" pitchFamily="34" charset="0"/>
                <a:ea typeface="Calibri" pitchFamily="34" charset="0"/>
                <a:cs typeface="Times New Roman" pitchFamily="18" charset="0"/>
                <a:sym typeface="Wingdings 3"/>
              </a:rPr>
              <a:t> </a:t>
            </a:r>
            <a:r>
              <a:rPr lang="pt-PT" sz="1500" b="1" dirty="0" smtClean="0">
                <a:solidFill>
                  <a:schemeClr val="tx2">
                    <a:lumMod val="75000"/>
                  </a:schemeClr>
                </a:solidFill>
                <a:latin typeface="Calibri" pitchFamily="34" charset="0"/>
                <a:ea typeface="Calibri" pitchFamily="34" charset="0"/>
                <a:cs typeface="Times New Roman" pitchFamily="18" charset="0"/>
              </a:rPr>
              <a:t>RETRATO DE DEUSES DAS MITOLOGIAS GREGA E ROMA</a:t>
            </a:r>
          </a:p>
          <a:p>
            <a:endParaRPr lang="pt-PT" sz="1500" b="1" dirty="0" smtClean="0">
              <a:solidFill>
                <a:prstClr val="black"/>
              </a:solidFill>
              <a:latin typeface="Calibri" pitchFamily="34" charset="0"/>
              <a:cs typeface="Times New Roman" pitchFamily="18" charset="0"/>
            </a:endParaRPr>
          </a:p>
          <a:p>
            <a:pPr algn="just"/>
            <a:r>
              <a:rPr lang="pt-PT" sz="1500" b="1" dirty="0" smtClean="0">
                <a:solidFill>
                  <a:schemeClr val="tx2">
                    <a:lumMod val="75000"/>
                  </a:schemeClr>
                </a:solidFill>
              </a:rPr>
              <a:t>Modalidade</a:t>
            </a:r>
            <a:r>
              <a:rPr lang="pt-PT" sz="1500" b="1" dirty="0" smtClean="0">
                <a:solidFill>
                  <a:schemeClr val="tx1">
                    <a:lumMod val="75000"/>
                    <a:lumOff val="25000"/>
                  </a:schemeClr>
                </a:solidFill>
              </a:rPr>
              <a:t>: trabalho individual; ilustração do aluno; texto inédito do aluno, após leitura de documentação.</a:t>
            </a:r>
          </a:p>
          <a:p>
            <a:pPr lvl="0" algn="just"/>
            <a:r>
              <a:rPr lang="pt-PT" sz="1500" b="1" dirty="0" smtClean="0">
                <a:solidFill>
                  <a:schemeClr val="tx2">
                    <a:lumMod val="75000"/>
                  </a:schemeClr>
                </a:solidFill>
              </a:rPr>
              <a:t>Extensão possível: a)   concurso   de   retratos,  avaliados  por júri  (grupo de professores e alunos);  b) HETEROAVALIAÇÃO   e   inclusão   dos   melhores trabalhos numa exposição   sobre  o   mundo   greco-romano; c) construção de blogue ou site. </a:t>
            </a:r>
          </a:p>
          <a:p>
            <a:pPr lvl="0"/>
            <a:endParaRPr lang="pt-PT" sz="1500" b="1" dirty="0" smtClean="0"/>
          </a:p>
          <a:p>
            <a:pPr>
              <a:buFont typeface="Wingdings 3" pitchFamily="18" charset="2"/>
              <a:buChar char="c"/>
            </a:pPr>
            <a:r>
              <a:rPr lang="pt-PT" sz="1500" b="1" dirty="0" smtClean="0">
                <a:solidFill>
                  <a:schemeClr val="tx2">
                    <a:lumMod val="75000"/>
                  </a:schemeClr>
                </a:solidFill>
              </a:rPr>
              <a:t>RESUMO DE UM DOCUMENTO SOBRE A ANTIGUIDADE CLÁSSICA</a:t>
            </a:r>
          </a:p>
          <a:p>
            <a:endParaRPr lang="pt-PT" sz="1500" b="1" dirty="0" smtClean="0"/>
          </a:p>
          <a:p>
            <a:r>
              <a:rPr lang="pt-PT" sz="1500" b="1" dirty="0" smtClean="0">
                <a:solidFill>
                  <a:schemeClr val="tx2">
                    <a:lumMod val="75000"/>
                  </a:schemeClr>
                </a:solidFill>
              </a:rPr>
              <a:t>Modalidade :</a:t>
            </a:r>
            <a:r>
              <a:rPr lang="pt-PT" sz="1500" b="1" dirty="0" smtClean="0"/>
              <a:t>   </a:t>
            </a:r>
            <a:r>
              <a:rPr lang="pt-PT" sz="1500" b="1" dirty="0" smtClean="0">
                <a:solidFill>
                  <a:schemeClr val="bg2">
                    <a:lumMod val="10000"/>
                  </a:schemeClr>
                </a:solidFill>
              </a:rPr>
              <a:t>trabalho de grupo (4 alunos); resumo de uma reportagem da </a:t>
            </a:r>
            <a:r>
              <a:rPr lang="pt-PT" sz="1500" b="1" i="1" dirty="0" err="1" smtClean="0">
                <a:solidFill>
                  <a:schemeClr val="bg2">
                    <a:lumMod val="10000"/>
                  </a:schemeClr>
                </a:solidFill>
              </a:rPr>
              <a:t>National</a:t>
            </a:r>
            <a:r>
              <a:rPr lang="pt-PT" sz="1500" b="1" i="1" dirty="0" smtClean="0">
                <a:solidFill>
                  <a:schemeClr val="bg2">
                    <a:lumMod val="10000"/>
                  </a:schemeClr>
                </a:solidFill>
              </a:rPr>
              <a:t> </a:t>
            </a:r>
            <a:r>
              <a:rPr lang="pt-PT" sz="1500" b="1" i="1" dirty="0" err="1" smtClean="0">
                <a:solidFill>
                  <a:schemeClr val="bg2">
                    <a:lumMod val="10000"/>
                  </a:schemeClr>
                </a:solidFill>
              </a:rPr>
              <a:t>Geographic</a:t>
            </a:r>
            <a:r>
              <a:rPr lang="pt-PT" sz="1500" b="1" i="1" dirty="0" smtClean="0">
                <a:solidFill>
                  <a:schemeClr val="bg2">
                    <a:lumMod val="10000"/>
                  </a:schemeClr>
                </a:solidFill>
              </a:rPr>
              <a:t>.</a:t>
            </a:r>
            <a:endParaRPr lang="pt-PT" sz="1500" b="1" dirty="0" smtClean="0">
              <a:solidFill>
                <a:schemeClr val="bg2">
                  <a:lumMod val="10000"/>
                </a:schemeClr>
              </a:solidFill>
            </a:endParaRPr>
          </a:p>
          <a:p>
            <a:r>
              <a:rPr lang="pt-PT" sz="1500" b="1" dirty="0" smtClean="0">
                <a:solidFill>
                  <a:schemeClr val="tx2">
                    <a:lumMod val="75000"/>
                  </a:schemeClr>
                </a:solidFill>
              </a:rPr>
              <a:t>Atividades prévias: </a:t>
            </a:r>
            <a:r>
              <a:rPr lang="pt-PT" sz="1500" b="1" dirty="0" smtClean="0">
                <a:solidFill>
                  <a:schemeClr val="bg2">
                    <a:lumMod val="25000"/>
                  </a:schemeClr>
                </a:solidFill>
              </a:rPr>
              <a:t>treino da técnica de resumo, orientado pelo professor.</a:t>
            </a:r>
          </a:p>
          <a:p>
            <a:pPr lvl="0" algn="just"/>
            <a:r>
              <a:rPr lang="pt-PT" sz="1500" b="1" dirty="0" smtClean="0">
                <a:solidFill>
                  <a:schemeClr val="tx2">
                    <a:lumMod val="75000"/>
                  </a:schemeClr>
                </a:solidFill>
              </a:rPr>
              <a:t>Extensão possível: ilustração do resumo em </a:t>
            </a:r>
            <a:r>
              <a:rPr lang="pt-PT" sz="1500" b="1" dirty="0" err="1" smtClean="0">
                <a:solidFill>
                  <a:schemeClr val="tx2">
                    <a:lumMod val="75000"/>
                  </a:schemeClr>
                </a:solidFill>
              </a:rPr>
              <a:t>Powerpoint</a:t>
            </a:r>
            <a:r>
              <a:rPr lang="pt-PT" sz="1500" b="1" dirty="0" smtClean="0">
                <a:solidFill>
                  <a:schemeClr val="tx2">
                    <a:lumMod val="75000"/>
                  </a:schemeClr>
                </a:solidFill>
              </a:rPr>
              <a:t> ou </a:t>
            </a:r>
            <a:r>
              <a:rPr lang="pt-PT" sz="1500" b="1" dirty="0" err="1" smtClean="0">
                <a:solidFill>
                  <a:schemeClr val="tx2">
                    <a:lumMod val="75000"/>
                  </a:schemeClr>
                </a:solidFill>
              </a:rPr>
              <a:t>Photostory</a:t>
            </a:r>
            <a:r>
              <a:rPr lang="pt-PT" sz="1500" b="1" dirty="0" smtClean="0">
                <a:solidFill>
                  <a:schemeClr val="tx2">
                    <a:lumMod val="75000"/>
                  </a:schemeClr>
                </a:solidFill>
              </a:rPr>
              <a:t>; eleição do melhor trabalho para inclusão em blogue, site ou jornal digital. </a:t>
            </a:r>
          </a:p>
          <a:p>
            <a:pPr lvl="0"/>
            <a:endParaRPr lang="pt-PT" sz="1500" b="1" dirty="0" smtClean="0"/>
          </a:p>
          <a:p>
            <a:pPr>
              <a:buFont typeface="Wingdings 3" pitchFamily="18" charset="2"/>
              <a:buChar char="c"/>
            </a:pPr>
            <a:r>
              <a:rPr lang="pt-PT" sz="1500" b="1" dirty="0" smtClean="0">
                <a:solidFill>
                  <a:schemeClr val="tx2">
                    <a:lumMod val="75000"/>
                  </a:schemeClr>
                </a:solidFill>
              </a:rPr>
              <a:t>PÁGINA DE DIÁRIO DE UMA PERSONAGEM DO MUNDO GRECO-ROMANO</a:t>
            </a:r>
          </a:p>
          <a:p>
            <a:endParaRPr lang="pt-PT" sz="1500" b="1" dirty="0" smtClean="0"/>
          </a:p>
          <a:p>
            <a:r>
              <a:rPr lang="pt-PT" sz="1500" b="1" dirty="0" smtClean="0">
                <a:solidFill>
                  <a:schemeClr val="tx2">
                    <a:lumMod val="75000"/>
                  </a:schemeClr>
                </a:solidFill>
              </a:rPr>
              <a:t>Modalidade:</a:t>
            </a:r>
            <a:r>
              <a:rPr lang="pt-PT" sz="1500" b="1" dirty="0" smtClean="0"/>
              <a:t> </a:t>
            </a:r>
            <a:r>
              <a:rPr lang="pt-PT" sz="1500" b="1" dirty="0" smtClean="0">
                <a:solidFill>
                  <a:schemeClr val="bg2">
                    <a:lumMod val="10000"/>
                  </a:schemeClr>
                </a:solidFill>
              </a:rPr>
              <a:t>trabalho individual.</a:t>
            </a:r>
          </a:p>
          <a:p>
            <a:pPr algn="just"/>
            <a:r>
              <a:rPr lang="pt-PT" sz="1500" b="1" dirty="0" smtClean="0">
                <a:solidFill>
                  <a:schemeClr val="tx2">
                    <a:lumMod val="75000"/>
                  </a:schemeClr>
                </a:solidFill>
              </a:rPr>
              <a:t>Atividades prévias: </a:t>
            </a:r>
            <a:r>
              <a:rPr lang="pt-PT" sz="1500" b="1" dirty="0" smtClean="0">
                <a:solidFill>
                  <a:schemeClr val="bg2">
                    <a:lumMod val="10000"/>
                  </a:schemeClr>
                </a:solidFill>
              </a:rPr>
              <a:t>brainstorming para contextualização e partilha de ideias; sensibilização, feita pelo professor, para  adequação do registo de língua ; possível exercício breve de recapitulação de conetores, além de chamada de atenção para que se evite erros de escrita frequentemente cometidos.</a:t>
            </a:r>
          </a:p>
          <a:p>
            <a:r>
              <a:rPr lang="pt-PT" sz="1500" b="1" dirty="0" smtClean="0">
                <a:solidFill>
                  <a:schemeClr val="tx2">
                    <a:lumMod val="75000"/>
                  </a:schemeClr>
                </a:solidFill>
              </a:rPr>
              <a:t>Extensão possível: a) HETEROAVALIAÇÃO e inclusão dos melhores trabalhos numa exposição sobre o mundo greco-romano; b) construção de blogue ou site.</a:t>
            </a:r>
            <a:endParaRPr lang="pt-PT"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90066"/>
          </a:xfrm>
          <a:solidFill>
            <a:schemeClr val="accent3">
              <a:lumMod val="60000"/>
              <a:lumOff val="40000"/>
            </a:schemeClr>
          </a:solidFill>
        </p:spPr>
        <p:txBody>
          <a:bodyPr>
            <a:normAutofit/>
          </a:bodyPr>
          <a:lstStyle/>
          <a:p>
            <a:r>
              <a:rPr lang="pt-PT" sz="2000" b="1" dirty="0" smtClean="0">
                <a:solidFill>
                  <a:srgbClr val="0070C0"/>
                </a:solidFill>
              </a:rPr>
              <a:t>PROPOSTAS 1 –  10º ano, 1º período -  continuação</a:t>
            </a:r>
            <a:endParaRPr lang="pt-PT" sz="2000" dirty="0"/>
          </a:p>
        </p:txBody>
      </p:sp>
      <p:sp>
        <p:nvSpPr>
          <p:cNvPr id="3" name="CaixaDeTexto 2"/>
          <p:cNvSpPr txBox="1"/>
          <p:nvPr/>
        </p:nvSpPr>
        <p:spPr>
          <a:xfrm>
            <a:off x="467544" y="836712"/>
            <a:ext cx="8208912" cy="5693866"/>
          </a:xfrm>
          <a:prstGeom prst="rect">
            <a:avLst/>
          </a:prstGeom>
          <a:solidFill>
            <a:schemeClr val="accent3">
              <a:lumMod val="60000"/>
              <a:lumOff val="40000"/>
            </a:schemeClr>
          </a:solidFill>
        </p:spPr>
        <p:txBody>
          <a:bodyPr wrap="square" rtlCol="0">
            <a:spAutoFit/>
          </a:bodyPr>
          <a:lstStyle/>
          <a:p>
            <a:pPr>
              <a:buFont typeface="Wingdings 3" pitchFamily="18" charset="2"/>
              <a:buChar char="c"/>
            </a:pPr>
            <a:r>
              <a:rPr lang="pt-PT" sz="1400" b="1" dirty="0" smtClean="0">
                <a:solidFill>
                  <a:srgbClr val="0070C0"/>
                </a:solidFill>
              </a:rPr>
              <a:t>EPÍSTOLA DE UMA PERSONAGEM DO MUNDO GRECO-ROMANO</a:t>
            </a:r>
          </a:p>
          <a:p>
            <a:endParaRPr lang="pt-PT" sz="1400" b="1" dirty="0" smtClean="0"/>
          </a:p>
          <a:p>
            <a:r>
              <a:rPr lang="pt-PT" sz="1400" b="1" dirty="0" smtClean="0">
                <a:solidFill>
                  <a:srgbClr val="0070C0"/>
                </a:solidFill>
              </a:rPr>
              <a:t>Modalidade: </a:t>
            </a:r>
            <a:r>
              <a:rPr lang="pt-PT" sz="1400" b="1" dirty="0" smtClean="0"/>
              <a:t>trabalho individual.</a:t>
            </a:r>
          </a:p>
          <a:p>
            <a:pPr algn="just"/>
            <a:r>
              <a:rPr lang="pt-PT" sz="1400" b="1" dirty="0" smtClean="0">
                <a:solidFill>
                  <a:srgbClr val="0070C0"/>
                </a:solidFill>
              </a:rPr>
              <a:t>Atividades prévias: </a:t>
            </a:r>
            <a:r>
              <a:rPr lang="pt-PT" sz="1400" b="1" dirty="0" smtClean="0"/>
              <a:t>brainstorming para contextualização e partilha de ideias; sensibilização, feita pelo professor, para  adequação do registo de língua e de fórmulas de saudação e despedida; possível exercício breve de recapitulação de conetores, além de chamada de atenção para que se evite erros de escrita frequentemente cometidos.</a:t>
            </a:r>
          </a:p>
          <a:p>
            <a:pPr lvl="0"/>
            <a:r>
              <a:rPr lang="pt-PT" sz="1400" b="1" dirty="0" smtClean="0">
                <a:solidFill>
                  <a:srgbClr val="0070C0"/>
                </a:solidFill>
              </a:rPr>
              <a:t>Extensão possível: a) HETEROAVALIAÇÃO e inclusão dos melhores trabalhos numa exposição sobre o mundo greco-romano; b) construção de blogue ou site. </a:t>
            </a:r>
          </a:p>
          <a:p>
            <a:pPr lvl="0"/>
            <a:endParaRPr lang="pt-PT" sz="1400" b="1" dirty="0" smtClean="0"/>
          </a:p>
          <a:p>
            <a:pPr>
              <a:buFont typeface="Wingdings 3" pitchFamily="18" charset="2"/>
              <a:buChar char="c"/>
            </a:pPr>
            <a:r>
              <a:rPr lang="pt-PT" sz="1400" b="1" dirty="0" smtClean="0">
                <a:solidFill>
                  <a:srgbClr val="0070C0"/>
                </a:solidFill>
              </a:rPr>
              <a:t>RELATO DE EXPERIÊNCIAS / VIVÊNCIAS</a:t>
            </a:r>
          </a:p>
          <a:p>
            <a:r>
              <a:rPr lang="pt-PT" sz="1400" b="1" dirty="0" smtClean="0"/>
              <a:t>a) RELATO DE UM PARTICIPANTE NA BATALHA DE SALAMINA</a:t>
            </a:r>
          </a:p>
          <a:p>
            <a:r>
              <a:rPr lang="pt-PT" sz="1400" b="1" dirty="0" smtClean="0"/>
              <a:t>b) RELATO DE UM PARTICIPANTE NA GUERRA DE TRÓIA </a:t>
            </a:r>
          </a:p>
          <a:p>
            <a:r>
              <a:rPr lang="pt-PT" sz="1400" b="1" dirty="0" smtClean="0"/>
              <a:t>c) RELATO DE EXPERIÊNCIA DE UM CRISTÃO SOB A PERSEGUIÇÃO DE NERO</a:t>
            </a:r>
          </a:p>
          <a:p>
            <a:r>
              <a:rPr lang="pt-PT" sz="1400" b="1" dirty="0" smtClean="0"/>
              <a:t>d) RELATO DO INCÊNDIO DE ROMA</a:t>
            </a:r>
          </a:p>
          <a:p>
            <a:r>
              <a:rPr lang="pt-PT" sz="1400" b="1" dirty="0" smtClean="0"/>
              <a:t>e) RELATO DOS FESTEJOS NO COLISEU DE ROMA</a:t>
            </a:r>
          </a:p>
          <a:p>
            <a:r>
              <a:rPr lang="pt-PT" sz="1400" b="1" dirty="0" smtClean="0"/>
              <a:t>f) RELATO DE UMA CORRIDA DE QUADRIGAS</a:t>
            </a:r>
          </a:p>
          <a:p>
            <a:r>
              <a:rPr lang="pt-PT" sz="1400" b="1" dirty="0" smtClean="0"/>
              <a:t>g) RELATO DE UM SOBREVIVENTE AO CATACLISMO DE POMPEIA</a:t>
            </a:r>
          </a:p>
          <a:p>
            <a:r>
              <a:rPr lang="pt-PT" sz="1400" b="1" dirty="0" smtClean="0">
                <a:solidFill>
                  <a:srgbClr val="0070C0"/>
                </a:solidFill>
              </a:rPr>
              <a:t>Modalidade:  </a:t>
            </a:r>
            <a:r>
              <a:rPr lang="pt-PT" sz="1400" b="1" dirty="0" smtClean="0"/>
              <a:t>trabalho de pares; trabalho apenas em texto narrativo (com ou sem  ilustração) ou ainda em banda desenhada ou </a:t>
            </a:r>
            <a:r>
              <a:rPr lang="pt-PT" sz="1400" b="1" dirty="0" err="1" smtClean="0"/>
              <a:t>photostory</a:t>
            </a:r>
            <a:r>
              <a:rPr lang="pt-PT" sz="1400" b="1" dirty="0" smtClean="0"/>
              <a:t>.</a:t>
            </a:r>
          </a:p>
          <a:p>
            <a:pPr algn="just"/>
            <a:r>
              <a:rPr lang="pt-PT" sz="1400" b="1" dirty="0" smtClean="0">
                <a:solidFill>
                  <a:srgbClr val="0070C0"/>
                </a:solidFill>
              </a:rPr>
              <a:t>Atividades prévias: </a:t>
            </a:r>
            <a:r>
              <a:rPr lang="pt-PT" sz="1400" b="1" dirty="0" smtClean="0"/>
              <a:t>leitura de excertos de documentos ou de romances históricos, seguido de brainstorming para contextualização e partilha de ideias; sensibilização, feita pelo professor, para  adequação do registo de língua à personagem escolhida;  possível exercício breve de recapitulação de conetores, além de chamada de atenção para que se evite erros de escrita frequentemente cometidos. </a:t>
            </a:r>
          </a:p>
          <a:p>
            <a:pPr algn="just"/>
            <a:r>
              <a:rPr lang="pt-PT" sz="1400" b="1" dirty="0" smtClean="0">
                <a:solidFill>
                  <a:srgbClr val="0070C0"/>
                </a:solidFill>
              </a:rPr>
              <a:t>Extensão possível: a)HETEROAVALIAÇÃO e  inclusão dos melhores trabalhos numa exposição sobre o mundo greco-romano; b) construção de blogue ou site.</a:t>
            </a:r>
            <a:endParaRPr lang="pt-PT" sz="1400" b="1" dirty="0">
              <a:solidFill>
                <a:srgbClr val="0070C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90066"/>
          </a:xfrm>
          <a:solidFill>
            <a:schemeClr val="accent4">
              <a:lumMod val="60000"/>
              <a:lumOff val="40000"/>
            </a:schemeClr>
          </a:solidFill>
        </p:spPr>
        <p:txBody>
          <a:bodyPr>
            <a:normAutofit/>
          </a:bodyPr>
          <a:lstStyle/>
          <a:p>
            <a:r>
              <a:rPr lang="pt-PT" sz="2000" b="1" dirty="0" smtClean="0">
                <a:solidFill>
                  <a:srgbClr val="0070C0"/>
                </a:solidFill>
              </a:rPr>
              <a:t>PROPOSTAS 1 – 10º ano, 1º período - continuação</a:t>
            </a:r>
            <a:endParaRPr lang="pt-PT" sz="2000" dirty="0"/>
          </a:p>
        </p:txBody>
      </p:sp>
      <p:sp>
        <p:nvSpPr>
          <p:cNvPr id="4" name="CaixaDeTexto 3"/>
          <p:cNvSpPr txBox="1"/>
          <p:nvPr/>
        </p:nvSpPr>
        <p:spPr>
          <a:xfrm>
            <a:off x="467544" y="836712"/>
            <a:ext cx="8208912" cy="5478423"/>
          </a:xfrm>
          <a:prstGeom prst="rect">
            <a:avLst/>
          </a:prstGeom>
          <a:solidFill>
            <a:schemeClr val="accent4">
              <a:lumMod val="40000"/>
              <a:lumOff val="60000"/>
            </a:schemeClr>
          </a:solidFill>
        </p:spPr>
        <p:txBody>
          <a:bodyPr wrap="square" rtlCol="0">
            <a:spAutoFit/>
          </a:bodyPr>
          <a:lstStyle/>
          <a:p>
            <a:pPr>
              <a:buFont typeface="Wingdings 3" pitchFamily="18" charset="2"/>
              <a:buChar char="c"/>
            </a:pPr>
            <a:r>
              <a:rPr lang="pt-PT" sz="1400" b="1" dirty="0" smtClean="0"/>
              <a:t> </a:t>
            </a:r>
            <a:r>
              <a:rPr lang="pt-PT" sz="1400" b="1" dirty="0" smtClean="0">
                <a:solidFill>
                  <a:srgbClr val="0070C0"/>
                </a:solidFill>
              </a:rPr>
              <a:t>DECLARAÇÃO/ÉDITO DE UM IMPERADOR ROMANO</a:t>
            </a:r>
          </a:p>
          <a:p>
            <a:r>
              <a:rPr lang="pt-PT" sz="1400" b="1" dirty="0" smtClean="0">
                <a:solidFill>
                  <a:srgbClr val="0070C0"/>
                </a:solidFill>
              </a:rPr>
              <a:t>Modalidade: </a:t>
            </a:r>
            <a:r>
              <a:rPr lang="pt-PT" sz="1400" b="1" dirty="0" smtClean="0"/>
              <a:t>trabalho coletivo.</a:t>
            </a:r>
          </a:p>
          <a:p>
            <a:pPr lvl="0"/>
            <a:r>
              <a:rPr lang="pt-PT" sz="1400" b="1" dirty="0" smtClean="0">
                <a:solidFill>
                  <a:srgbClr val="0070C0"/>
                </a:solidFill>
              </a:rPr>
              <a:t>Atividade prévia: </a:t>
            </a:r>
            <a:r>
              <a:rPr lang="pt-PT" sz="1400" b="1" dirty="0" smtClean="0"/>
              <a:t>consulta de documentação formativa sobre a redação de uma declaração. </a:t>
            </a:r>
          </a:p>
          <a:p>
            <a:pPr lvl="0"/>
            <a:endParaRPr lang="pt-PT" sz="1400" b="1" dirty="0" smtClean="0"/>
          </a:p>
          <a:p>
            <a:pPr algn="just">
              <a:buFont typeface="Wingdings 3" pitchFamily="18" charset="2"/>
              <a:buChar char="c"/>
            </a:pPr>
            <a:r>
              <a:rPr lang="pt-PT" sz="1400" b="1" dirty="0" smtClean="0"/>
              <a:t> </a:t>
            </a:r>
            <a:r>
              <a:rPr lang="pt-PT" sz="1400" b="1" dirty="0" smtClean="0">
                <a:solidFill>
                  <a:srgbClr val="0070C0"/>
                </a:solidFill>
              </a:rPr>
              <a:t>REQUERIMENTO DE UM CENTURIÃO ROMANO</a:t>
            </a:r>
            <a:r>
              <a:rPr lang="pt-PT" sz="1400" b="1" dirty="0" smtClean="0"/>
              <a:t> (solicitação de fornecimento de armas, munições, cavalos de transporte e de tração, etc.) .</a:t>
            </a:r>
          </a:p>
          <a:p>
            <a:r>
              <a:rPr lang="pt-PT" sz="1400" b="1" dirty="0" smtClean="0">
                <a:solidFill>
                  <a:srgbClr val="0070C0"/>
                </a:solidFill>
              </a:rPr>
              <a:t>Modalidade: </a:t>
            </a:r>
            <a:r>
              <a:rPr lang="pt-PT" sz="1400" b="1" dirty="0" smtClean="0"/>
              <a:t>trabalho de pares.</a:t>
            </a:r>
          </a:p>
          <a:p>
            <a:pPr lvl="0"/>
            <a:r>
              <a:rPr lang="pt-PT" sz="1400" b="1" dirty="0" smtClean="0">
                <a:solidFill>
                  <a:srgbClr val="0070C0"/>
                </a:solidFill>
              </a:rPr>
              <a:t>Atividade prévia: </a:t>
            </a:r>
            <a:r>
              <a:rPr lang="pt-PT" sz="1400" b="1" dirty="0" smtClean="0"/>
              <a:t>consulta de documentação formativa sobre a redação de um requerimento. </a:t>
            </a:r>
          </a:p>
          <a:p>
            <a:pPr lvl="0"/>
            <a:endParaRPr lang="pt-PT" sz="1400" b="1" dirty="0" smtClean="0"/>
          </a:p>
          <a:p>
            <a:pPr>
              <a:buFont typeface="Wingdings 3" pitchFamily="18" charset="2"/>
              <a:buChar char="c"/>
            </a:pPr>
            <a:r>
              <a:rPr lang="pt-PT" sz="1400" b="1" dirty="0" smtClean="0"/>
              <a:t> </a:t>
            </a:r>
            <a:r>
              <a:rPr lang="pt-PT" sz="1400" b="1" dirty="0" smtClean="0">
                <a:solidFill>
                  <a:srgbClr val="0070C0"/>
                </a:solidFill>
              </a:rPr>
              <a:t>VISIONAMENTO DE UM FILME DA SÉRIE "ASTÉRIX”</a:t>
            </a:r>
            <a:endParaRPr lang="pt-PT" sz="1400" dirty="0" smtClean="0">
              <a:solidFill>
                <a:srgbClr val="0070C0"/>
              </a:solidFill>
            </a:endParaRPr>
          </a:p>
          <a:p>
            <a:r>
              <a:rPr lang="pt-PT" sz="1400" b="1" dirty="0" smtClean="0">
                <a:solidFill>
                  <a:srgbClr val="0070C0"/>
                </a:solidFill>
              </a:rPr>
              <a:t>Modalidades de trabalho escrito posterior:</a:t>
            </a:r>
          </a:p>
          <a:p>
            <a:r>
              <a:rPr lang="pt-PT" sz="1400" b="1" dirty="0" smtClean="0">
                <a:solidFill>
                  <a:srgbClr val="0070C0"/>
                </a:solidFill>
              </a:rPr>
              <a:t>	</a:t>
            </a:r>
            <a:r>
              <a:rPr lang="pt-PT" sz="1400" b="1" dirty="0" smtClean="0"/>
              <a:t>a) Reconstrução oral coletiva e redação de sinopse do filme, em pares;</a:t>
            </a:r>
          </a:p>
          <a:p>
            <a:pPr lvl="0"/>
            <a:r>
              <a:rPr lang="pt-PT" sz="1400" b="1" dirty="0" smtClean="0"/>
              <a:t>	b) Redação coletiva de um CONTRATO entre gauleses e romanos ocupantes da Gália (mediante consulta prévia de documentação formativa sobre a redação de um contrato). </a:t>
            </a:r>
          </a:p>
          <a:p>
            <a:endParaRPr lang="pt-PT" sz="1400" b="1" dirty="0" smtClean="0">
              <a:solidFill>
                <a:srgbClr val="0070C0"/>
              </a:solidFill>
            </a:endParaRPr>
          </a:p>
          <a:p>
            <a:r>
              <a:rPr lang="pt-PT" sz="1400" dirty="0" smtClean="0"/>
              <a:t>	</a:t>
            </a:r>
          </a:p>
          <a:p>
            <a:pPr>
              <a:buFont typeface="Wingdings 3" pitchFamily="18" charset="2"/>
              <a:buChar char="c"/>
            </a:pPr>
            <a:r>
              <a:rPr lang="pt-PT" sz="1400" dirty="0" smtClean="0"/>
              <a:t> </a:t>
            </a:r>
            <a:r>
              <a:rPr lang="pt-PT" sz="1400" b="1" dirty="0" smtClean="0">
                <a:solidFill>
                  <a:srgbClr val="0070C0"/>
                </a:solidFill>
              </a:rPr>
              <a:t>VISIONAMENTO DO FILME "TRÓIA”</a:t>
            </a:r>
          </a:p>
          <a:p>
            <a:r>
              <a:rPr lang="pt-PT" sz="1400" b="1" dirty="0" smtClean="0">
                <a:solidFill>
                  <a:srgbClr val="0070C0"/>
                </a:solidFill>
              </a:rPr>
              <a:t>Modalidades de trabalho escrito posterior: </a:t>
            </a:r>
          </a:p>
          <a:p>
            <a:pPr algn="just"/>
            <a:r>
              <a:rPr lang="pt-PT" sz="1400" dirty="0" smtClean="0"/>
              <a:t>	</a:t>
            </a:r>
            <a:r>
              <a:rPr lang="pt-PT" sz="1400" b="1" dirty="0" smtClean="0"/>
              <a:t>a) Relato de um participante na guerra de </a:t>
            </a:r>
            <a:r>
              <a:rPr lang="pt-PT" sz="1400" b="1" dirty="0" err="1" smtClean="0"/>
              <a:t>Tróia</a:t>
            </a:r>
            <a:r>
              <a:rPr lang="pt-PT" sz="1400" b="1" dirty="0" smtClean="0"/>
              <a:t>, em exercício de escrita individual ou em pares; trabalho apenas em texto narrativo (com ou sem  ilustração) ou ainda em banda desenhada;</a:t>
            </a:r>
          </a:p>
          <a:p>
            <a:pPr lvl="0" algn="just"/>
            <a:r>
              <a:rPr lang="pt-PT" sz="1400" b="1" dirty="0" smtClean="0"/>
              <a:t>	b) Reconstrução oral coletiva e redação de sinopse do filme, em pares.</a:t>
            </a:r>
          </a:p>
          <a:p>
            <a:pPr lvl="0"/>
            <a:endParaRPr lang="pt-PT" sz="1400" b="1" dirty="0" smtClean="0"/>
          </a:p>
          <a:p>
            <a:pPr>
              <a:buFont typeface="Wingdings 3" pitchFamily="18" charset="2"/>
              <a:buChar char="c"/>
            </a:pPr>
            <a:r>
              <a:rPr lang="pt-PT" sz="1400" b="1" dirty="0" smtClean="0"/>
              <a:t> </a:t>
            </a:r>
            <a:r>
              <a:rPr lang="pt-PT" sz="1400" b="1" dirty="0" smtClean="0">
                <a:solidFill>
                  <a:srgbClr val="0070C0"/>
                </a:solidFill>
              </a:rPr>
              <a:t>VISIONAMENTO DO FILME “O GLADIADOR” </a:t>
            </a:r>
          </a:p>
          <a:p>
            <a:r>
              <a:rPr lang="pt-PT" sz="1400" b="1" dirty="0" smtClean="0">
                <a:solidFill>
                  <a:srgbClr val="0070C0"/>
                </a:solidFill>
              </a:rPr>
              <a:t>Modalidade de trabalho escrito posterior: </a:t>
            </a:r>
          </a:p>
          <a:p>
            <a:r>
              <a:rPr lang="pt-PT" sz="1400" b="1" dirty="0" smtClean="0"/>
              <a:t>	a) Reconto </a:t>
            </a:r>
            <a:r>
              <a:rPr lang="pt-PT" sz="1400" b="1" dirty="0" err="1" smtClean="0"/>
              <a:t>interturmas</a:t>
            </a:r>
            <a:r>
              <a:rPr lang="pt-PT" sz="1400" b="1" dirty="0" smtClean="0"/>
              <a:t>, ilustrado ou em  banda desenhada ou </a:t>
            </a:r>
            <a:r>
              <a:rPr lang="pt-PT" sz="1400" b="1" dirty="0" err="1" smtClean="0"/>
              <a:t>photostory</a:t>
            </a:r>
            <a:r>
              <a:rPr lang="pt-PT" sz="1400" b="1" dirty="0" smtClean="0"/>
              <a:t>.</a:t>
            </a:r>
            <a:endParaRPr lang="pt-PT"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467544" y="476672"/>
            <a:ext cx="3816424" cy="648072"/>
          </a:xfrm>
        </p:spPr>
        <p:txBody>
          <a:bodyPr>
            <a:noAutofit/>
          </a:bodyPr>
          <a:lstStyle/>
          <a:p>
            <a:r>
              <a:rPr lang="pt-PT" sz="2000" b="1" dirty="0" smtClean="0">
                <a:solidFill>
                  <a:srgbClr val="0070C0"/>
                </a:solidFill>
              </a:rPr>
              <a:t>Índice do Projeto Letras com Arte</a:t>
            </a:r>
            <a:endParaRPr lang="pt-PT" sz="2000" b="1" dirty="0">
              <a:solidFill>
                <a:srgbClr val="0070C0"/>
              </a:solidFill>
            </a:endParaRPr>
          </a:p>
        </p:txBody>
      </p:sp>
      <p:sp>
        <p:nvSpPr>
          <p:cNvPr id="3" name="Marcador de Posição de Conteúdo 2"/>
          <p:cNvSpPr>
            <a:spLocks noGrp="1"/>
          </p:cNvSpPr>
          <p:nvPr>
            <p:ph sz="half" idx="4294967295"/>
          </p:nvPr>
        </p:nvSpPr>
        <p:spPr>
          <a:xfrm>
            <a:off x="467544" y="1484784"/>
            <a:ext cx="4968552" cy="4176464"/>
          </a:xfrm>
          <a:solidFill>
            <a:schemeClr val="bg2">
              <a:lumMod val="75000"/>
            </a:schemeClr>
          </a:solidFill>
        </p:spPr>
        <p:txBody>
          <a:bodyPr>
            <a:normAutofit fontScale="47500" lnSpcReduction="20000"/>
          </a:bodyPr>
          <a:lstStyle/>
          <a:p>
            <a:pPr>
              <a:buNone/>
            </a:pPr>
            <a:r>
              <a:rPr lang="pt-PT" sz="3800" b="1" dirty="0" smtClean="0"/>
              <a:t>Sumário… diapositivos 3 e 4</a:t>
            </a:r>
          </a:p>
          <a:p>
            <a:pPr>
              <a:buNone/>
            </a:pPr>
            <a:r>
              <a:rPr lang="pt-PT" sz="3800" b="1" dirty="0" smtClean="0"/>
              <a:t>Objetivos gerais…  diapositivo 5</a:t>
            </a:r>
          </a:p>
          <a:p>
            <a:pPr>
              <a:buNone/>
            </a:pPr>
            <a:r>
              <a:rPr lang="pt-PT" sz="3800" b="1" dirty="0" smtClean="0"/>
              <a:t>Objetivos específicos… diapositivo 6</a:t>
            </a:r>
          </a:p>
          <a:p>
            <a:pPr>
              <a:buNone/>
            </a:pPr>
            <a:r>
              <a:rPr lang="pt-PT" sz="3800" b="1" dirty="0" smtClean="0"/>
              <a:t>Enquadramento… diapositivos 7 a 14</a:t>
            </a:r>
          </a:p>
          <a:p>
            <a:pPr>
              <a:buNone/>
            </a:pPr>
            <a:r>
              <a:rPr lang="pt-PT" sz="3800" b="1" dirty="0" smtClean="0"/>
              <a:t>Propostas de atividades… diapositivos 15 a 27</a:t>
            </a:r>
          </a:p>
          <a:p>
            <a:pPr>
              <a:buNone/>
            </a:pPr>
            <a:r>
              <a:rPr lang="pt-PT" sz="3800" b="1" dirty="0" smtClean="0"/>
              <a:t>Reflexão final… dispositivos 28 e 29</a:t>
            </a:r>
          </a:p>
          <a:p>
            <a:pPr>
              <a:buNone/>
            </a:pPr>
            <a:endParaRPr lang="pt-PT" sz="2900" b="1" dirty="0" smtClean="0"/>
          </a:p>
          <a:p>
            <a:pPr>
              <a:buNone/>
            </a:pPr>
            <a:endParaRPr lang="pt-PT" sz="2900" b="1" dirty="0" smtClean="0"/>
          </a:p>
          <a:p>
            <a:pPr>
              <a:buNone/>
            </a:pPr>
            <a:r>
              <a:rPr lang="pt-PT" sz="2900" b="1" dirty="0" smtClean="0"/>
              <a:t>Observação: </a:t>
            </a:r>
          </a:p>
          <a:p>
            <a:pPr algn="just">
              <a:buNone/>
            </a:pPr>
            <a:r>
              <a:rPr lang="pt-PT" sz="2900" b="1" dirty="0" smtClean="0"/>
              <a:t>          o projeto engloba também, em separado, um preâmbulo em documento </a:t>
            </a:r>
            <a:r>
              <a:rPr lang="pt-PT" sz="2900" b="1" dirty="0" err="1" smtClean="0"/>
              <a:t>powerpoint</a:t>
            </a:r>
            <a:r>
              <a:rPr lang="pt-PT" sz="2900" b="1" dirty="0" smtClean="0"/>
              <a:t>  e três pastas com ficheiros PDF: uma de fichas de auto e </a:t>
            </a:r>
            <a:r>
              <a:rPr lang="pt-PT" sz="2900" b="1" dirty="0" err="1" smtClean="0"/>
              <a:t>hetero-avaliação</a:t>
            </a:r>
            <a:r>
              <a:rPr lang="pt-PT" sz="2900" b="1" dirty="0" smtClean="0"/>
              <a:t>, uma de fichas formativas  e outra com planificações e grelhas de objetivos.</a:t>
            </a:r>
          </a:p>
          <a:p>
            <a:pPr algn="just">
              <a:buNone/>
            </a:pPr>
            <a:endParaRPr lang="pt-PT" sz="2600" b="1" dirty="0" smtClean="0"/>
          </a:p>
          <a:p>
            <a:pPr>
              <a:buNone/>
            </a:pPr>
            <a:endParaRPr lang="pt-PT" sz="1600" dirty="0" smtClean="0"/>
          </a:p>
          <a:p>
            <a:pPr>
              <a:buNone/>
            </a:pPr>
            <a:r>
              <a:rPr lang="pt-PT" sz="1600" dirty="0" smtClean="0"/>
              <a:t> </a:t>
            </a:r>
          </a:p>
          <a:p>
            <a:pPr>
              <a:buNone/>
            </a:pPr>
            <a:r>
              <a:rPr lang="pt-PT" sz="1600" dirty="0" smtClean="0"/>
              <a:t> </a:t>
            </a:r>
            <a:endParaRPr lang="pt-PT"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a:bodyPr>
          <a:lstStyle/>
          <a:p>
            <a:r>
              <a:rPr lang="pt-PT" sz="2000" b="1" dirty="0" smtClean="0">
                <a:solidFill>
                  <a:srgbClr val="0070C0"/>
                </a:solidFill>
              </a:rPr>
              <a:t>PROPOSTAS 1 – 10º ano, 1º período -  continuação</a:t>
            </a:r>
            <a:endParaRPr lang="pt-PT" sz="2000" dirty="0"/>
          </a:p>
        </p:txBody>
      </p:sp>
      <p:sp>
        <p:nvSpPr>
          <p:cNvPr id="6" name="CaixaDeTexto 5"/>
          <p:cNvSpPr txBox="1"/>
          <p:nvPr/>
        </p:nvSpPr>
        <p:spPr>
          <a:xfrm>
            <a:off x="467544" y="1052736"/>
            <a:ext cx="3960440" cy="5047536"/>
          </a:xfrm>
          <a:prstGeom prst="rect">
            <a:avLst/>
          </a:prstGeom>
          <a:solidFill>
            <a:schemeClr val="accent6">
              <a:lumMod val="20000"/>
              <a:lumOff val="80000"/>
            </a:schemeClr>
          </a:solidFill>
        </p:spPr>
        <p:txBody>
          <a:bodyPr wrap="square" rtlCol="0">
            <a:spAutoFit/>
          </a:bodyPr>
          <a:lstStyle/>
          <a:p>
            <a:pPr>
              <a:buFont typeface="Wingdings 3" pitchFamily="18" charset="2"/>
              <a:buChar char="c"/>
            </a:pPr>
            <a:r>
              <a:rPr lang="pt-PT" sz="1400" b="1" dirty="0" smtClean="0">
                <a:solidFill>
                  <a:srgbClr val="7030A0"/>
                </a:solidFill>
              </a:rPr>
              <a:t>VISITA VIRTUAL À BIBLIOTECA DE ALEXANDRIA, CONDUZIDOS POR CARL SAGAN</a:t>
            </a:r>
          </a:p>
          <a:p>
            <a:endParaRPr lang="pt-PT" sz="1400" b="1" dirty="0" smtClean="0"/>
          </a:p>
          <a:p>
            <a:r>
              <a:rPr lang="pt-PT" sz="1400" b="1" dirty="0" smtClean="0">
                <a:solidFill>
                  <a:srgbClr val="7030A0"/>
                </a:solidFill>
              </a:rPr>
              <a:t>Modalidades de trabalho posterior: </a:t>
            </a:r>
            <a:endParaRPr lang="pt-PT" sz="1400" dirty="0" smtClean="0">
              <a:solidFill>
                <a:srgbClr val="7030A0"/>
              </a:solidFill>
            </a:endParaRPr>
          </a:p>
          <a:p>
            <a:pPr algn="just"/>
            <a:r>
              <a:rPr lang="pt-PT" sz="1400" b="1" dirty="0" smtClean="0"/>
              <a:t>	a) Reconstrução oral coletiva e redação coletiva de um texto expositivo. No exercício da redação coletiva, incutir na turma o cuidado de diversificação de léxico comum e de conetores, o bom ordenamento das ideias e o aperfeiçoamento da pontuação;</a:t>
            </a:r>
          </a:p>
          <a:p>
            <a:pPr lvl="0" algn="just"/>
            <a:r>
              <a:rPr lang="pt-PT" sz="1400" b="1" dirty="0" smtClean="0"/>
              <a:t>	b) Leitura  de documentação formativa sobre a técnica de resumo de um texto, seguida de leitura de um texto sobre a biblioteca de Alexandria; redação do respetivo resumo, individualmente ou em pares. </a:t>
            </a:r>
          </a:p>
          <a:p>
            <a:pPr lvl="0"/>
            <a:endParaRPr lang="pt-PT" sz="1400" b="1" dirty="0" smtClean="0"/>
          </a:p>
          <a:p>
            <a:pPr algn="just"/>
            <a:r>
              <a:rPr lang="pt-PT" sz="1400" b="1" dirty="0" smtClean="0">
                <a:sym typeface="Wingdings 3"/>
              </a:rPr>
              <a:t> </a:t>
            </a:r>
            <a:r>
              <a:rPr lang="pt-PT" sz="1400" b="1" dirty="0" smtClean="0">
                <a:solidFill>
                  <a:srgbClr val="7030A0"/>
                </a:solidFill>
              </a:rPr>
              <a:t>VISITA DE ESTUDO ÀS RUÍNAS ROMANAS DE MIRÓBRIGA</a:t>
            </a:r>
          </a:p>
          <a:p>
            <a:endParaRPr lang="pt-PT" sz="1400" b="1" dirty="0" smtClean="0"/>
          </a:p>
          <a:p>
            <a:pPr algn="just"/>
            <a:r>
              <a:rPr lang="pt-PT" sz="1400" b="1" dirty="0" smtClean="0">
                <a:solidFill>
                  <a:srgbClr val="7030A0"/>
                </a:solidFill>
              </a:rPr>
              <a:t>Modalidade de trabalho posterior: </a:t>
            </a:r>
            <a:r>
              <a:rPr lang="pt-PT" sz="1400" b="1" dirty="0" smtClean="0"/>
              <a:t>ilustração fotográfica e textual da visita, em exposição mural ou em blogue ou site.</a:t>
            </a:r>
          </a:p>
          <a:p>
            <a:pPr lvl="0"/>
            <a:endParaRPr lang="pt-PT" sz="1400" dirty="0"/>
          </a:p>
        </p:txBody>
      </p:sp>
      <p:sp>
        <p:nvSpPr>
          <p:cNvPr id="8" name="Marcador de Posição de Conteúdo 7"/>
          <p:cNvSpPr>
            <a:spLocks noGrp="1"/>
          </p:cNvSpPr>
          <p:nvPr>
            <p:ph sz="half" idx="2"/>
          </p:nvPr>
        </p:nvSpPr>
        <p:spPr>
          <a:xfrm>
            <a:off x="5436096" y="1600200"/>
            <a:ext cx="3250704" cy="4525963"/>
          </a:xfrm>
        </p:spPr>
        <p:txBody>
          <a:bodyPr/>
          <a:lstStyle/>
          <a:p>
            <a:endParaRPr lang="pt-P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457200" y="476672"/>
            <a:ext cx="8507288" cy="576064"/>
          </a:xfrm>
          <a:solidFill>
            <a:schemeClr val="bg2">
              <a:lumMod val="90000"/>
            </a:schemeClr>
          </a:solidFill>
        </p:spPr>
        <p:txBody>
          <a:bodyPr>
            <a:normAutofit fontScale="90000"/>
          </a:bodyPr>
          <a:lstStyle/>
          <a:p>
            <a:r>
              <a:rPr lang="pt-PT" sz="2200" b="1" dirty="0" smtClean="0">
                <a:solidFill>
                  <a:srgbClr val="7030A0"/>
                </a:solidFill>
              </a:rPr>
              <a:t/>
            </a:r>
            <a:br>
              <a:rPr lang="pt-PT" sz="2200" b="1" dirty="0" smtClean="0">
                <a:solidFill>
                  <a:srgbClr val="7030A0"/>
                </a:solidFill>
              </a:rPr>
            </a:br>
            <a:r>
              <a:rPr lang="pt-PT" sz="2200" b="1" dirty="0" smtClean="0">
                <a:solidFill>
                  <a:srgbClr val="7030A0"/>
                </a:solidFill>
              </a:rPr>
              <a:t/>
            </a:r>
            <a:br>
              <a:rPr lang="pt-PT" sz="2200" b="1" dirty="0" smtClean="0">
                <a:solidFill>
                  <a:srgbClr val="7030A0"/>
                </a:solidFill>
              </a:rPr>
            </a:br>
            <a:r>
              <a:rPr lang="pt-PT" sz="2200" b="1" dirty="0" smtClean="0">
                <a:solidFill>
                  <a:schemeClr val="accent6">
                    <a:lumMod val="50000"/>
                  </a:schemeClr>
                </a:solidFill>
              </a:rPr>
              <a:t>PROPOSTAS 2</a:t>
            </a:r>
            <a:r>
              <a:rPr lang="pt-PT" sz="2200" b="1" dirty="0" smtClean="0">
                <a:solidFill>
                  <a:srgbClr val="7030A0"/>
                </a:solidFill>
              </a:rPr>
              <a:t/>
            </a:r>
            <a:br>
              <a:rPr lang="pt-PT" sz="2200" b="1" dirty="0" smtClean="0">
                <a:solidFill>
                  <a:srgbClr val="7030A0"/>
                </a:solidFill>
              </a:rPr>
            </a:br>
            <a:r>
              <a:rPr lang="pt-PT" sz="2200" b="1" dirty="0" smtClean="0">
                <a:solidFill>
                  <a:schemeClr val="accent1">
                    <a:lumMod val="75000"/>
                  </a:schemeClr>
                </a:solidFill>
              </a:rPr>
              <a:t>10º ANO – 2º PERÍODO </a:t>
            </a:r>
            <a:r>
              <a:rPr lang="pt-PT" b="1" dirty="0" smtClean="0">
                <a:solidFill>
                  <a:schemeClr val="accent1">
                    <a:lumMod val="75000"/>
                  </a:schemeClr>
                </a:solidFill>
              </a:rPr>
              <a:t/>
            </a:r>
            <a:br>
              <a:rPr lang="pt-PT" b="1" dirty="0" smtClean="0">
                <a:solidFill>
                  <a:schemeClr val="accent1">
                    <a:lumMod val="75000"/>
                  </a:schemeClr>
                </a:solidFill>
              </a:rPr>
            </a:br>
            <a:endParaRPr lang="pt-PT" dirty="0"/>
          </a:p>
        </p:txBody>
      </p:sp>
      <p:sp>
        <p:nvSpPr>
          <p:cNvPr id="7" name="CaixaDeTexto 6"/>
          <p:cNvSpPr txBox="1"/>
          <p:nvPr/>
        </p:nvSpPr>
        <p:spPr>
          <a:xfrm>
            <a:off x="6156176" y="1052736"/>
            <a:ext cx="2808312" cy="2246769"/>
          </a:xfrm>
          <a:prstGeom prst="rect">
            <a:avLst/>
          </a:prstGeom>
          <a:solidFill>
            <a:schemeClr val="bg2">
              <a:lumMod val="90000"/>
            </a:schemeClr>
          </a:solidFill>
        </p:spPr>
        <p:txBody>
          <a:bodyPr wrap="square" rtlCol="0">
            <a:spAutoFit/>
          </a:bodyPr>
          <a:lstStyle/>
          <a:p>
            <a:pPr>
              <a:buFont typeface="Wingdings 3"/>
              <a:buChar char="c"/>
            </a:pPr>
            <a:r>
              <a:rPr lang="pt-PT" sz="1400" dirty="0" smtClean="0">
                <a:solidFill>
                  <a:schemeClr val="accent6">
                    <a:lumMod val="50000"/>
                  </a:schemeClr>
                </a:solidFill>
                <a:sym typeface="Wingdings 3"/>
              </a:rPr>
              <a:t> </a:t>
            </a:r>
            <a:r>
              <a:rPr lang="pt-PT" sz="1400" b="1" dirty="0" smtClean="0">
                <a:solidFill>
                  <a:schemeClr val="accent6">
                    <a:lumMod val="50000"/>
                  </a:schemeClr>
                </a:solidFill>
                <a:sym typeface="Wingdings 3"/>
              </a:rPr>
              <a:t>CONTRATO DE LEITURA</a:t>
            </a:r>
          </a:p>
          <a:p>
            <a:pPr algn="just"/>
            <a:r>
              <a:rPr lang="pt-PT" sz="1400" b="1" dirty="0" smtClean="0">
                <a:solidFill>
                  <a:schemeClr val="accent6">
                    <a:lumMod val="50000"/>
                  </a:schemeClr>
                </a:solidFill>
              </a:rPr>
              <a:t>Assunto: </a:t>
            </a:r>
            <a:r>
              <a:rPr lang="pt-PT" sz="1400" b="1" dirty="0" smtClean="0"/>
              <a:t>poesia de expressão portuguesa (de qualquer época excetuando a poesia camoniana, que faz parte do programa curricular de Português e, por isso, não deve ser abordada em contrato de leitura) que tenha tido </a:t>
            </a:r>
            <a:r>
              <a:rPr lang="pt-PT" sz="1400" b="1" dirty="0" err="1" smtClean="0"/>
              <a:t>adapta-ção</a:t>
            </a:r>
            <a:r>
              <a:rPr lang="pt-PT" sz="1400" b="1" dirty="0" smtClean="0"/>
              <a:t> musical .</a:t>
            </a:r>
          </a:p>
          <a:p>
            <a:pPr algn="just"/>
            <a:endParaRPr lang="pt-PT" sz="1400" b="1" dirty="0"/>
          </a:p>
        </p:txBody>
      </p:sp>
      <p:sp>
        <p:nvSpPr>
          <p:cNvPr id="8" name="CaixaDeTexto 7"/>
          <p:cNvSpPr txBox="1"/>
          <p:nvPr/>
        </p:nvSpPr>
        <p:spPr>
          <a:xfrm>
            <a:off x="467544" y="3284984"/>
            <a:ext cx="8496944" cy="3323987"/>
          </a:xfrm>
          <a:prstGeom prst="rect">
            <a:avLst/>
          </a:prstGeom>
          <a:solidFill>
            <a:schemeClr val="bg2">
              <a:lumMod val="90000"/>
            </a:schemeClr>
          </a:solidFill>
        </p:spPr>
        <p:txBody>
          <a:bodyPr wrap="square" rtlCol="0">
            <a:spAutoFit/>
          </a:bodyPr>
          <a:lstStyle/>
          <a:p>
            <a:pPr algn="just"/>
            <a:r>
              <a:rPr lang="pt-PT" sz="1400" b="1" dirty="0" smtClean="0">
                <a:solidFill>
                  <a:schemeClr val="accent6">
                    <a:lumMod val="50000"/>
                  </a:schemeClr>
                </a:solidFill>
              </a:rPr>
              <a:t>Modalidade: </a:t>
            </a:r>
            <a:r>
              <a:rPr lang="pt-PT" sz="1400" b="1" dirty="0" smtClean="0"/>
              <a:t>atividade individual ou em pares,  de leitura - leitura de poemas e de documentação cultural e biográfica (sobre poetas, correntes poéticas,   músicos e correntes musicais) , pesquisa auditiva  e escrita feita em casa e exposição oral e em </a:t>
            </a:r>
            <a:r>
              <a:rPr lang="pt-PT" sz="1400" b="1" dirty="0" err="1" smtClean="0"/>
              <a:t>powerpoint</a:t>
            </a:r>
            <a:r>
              <a:rPr lang="pt-PT" sz="1400" b="1" dirty="0" smtClean="0"/>
              <a:t>  na escola; construção de </a:t>
            </a:r>
            <a:r>
              <a:rPr lang="pt-PT" sz="1400" b="1" dirty="0" err="1" smtClean="0"/>
              <a:t>powerpoint</a:t>
            </a:r>
            <a:r>
              <a:rPr lang="pt-PT" sz="1400" b="1" dirty="0" smtClean="0"/>
              <a:t> com texto, imagem e som; apresentação oral em aula, com exibição simultânea ou subsequente do documento </a:t>
            </a:r>
            <a:r>
              <a:rPr lang="pt-PT" sz="1400" b="1" dirty="0" err="1" smtClean="0"/>
              <a:t>powerpoint</a:t>
            </a:r>
            <a:r>
              <a:rPr lang="pt-PT" sz="1400" b="1" dirty="0" smtClean="0"/>
              <a:t>, para avaliação.</a:t>
            </a:r>
          </a:p>
          <a:p>
            <a:pPr algn="just"/>
            <a:r>
              <a:rPr lang="pt-PT" sz="1400" b="1" dirty="0" smtClean="0">
                <a:solidFill>
                  <a:schemeClr val="accent6">
                    <a:lumMod val="50000"/>
                  </a:schemeClr>
                </a:solidFill>
              </a:rPr>
              <a:t>Extensões possíveis: HETEROAVALIAÇÃO de trabalhos em </a:t>
            </a:r>
            <a:r>
              <a:rPr lang="pt-PT" sz="1400" b="1" dirty="0" err="1" smtClean="0">
                <a:solidFill>
                  <a:schemeClr val="accent6">
                    <a:lumMod val="50000"/>
                  </a:schemeClr>
                </a:solidFill>
              </a:rPr>
              <a:t>powerpoint</a:t>
            </a:r>
            <a:r>
              <a:rPr lang="pt-PT" sz="1400" b="1" dirty="0" smtClean="0">
                <a:solidFill>
                  <a:schemeClr val="accent6">
                    <a:lumMod val="50000"/>
                  </a:schemeClr>
                </a:solidFill>
              </a:rPr>
              <a:t> e seleção para uma exposição na Mediateca; organização de um sarau de poesia e música.</a:t>
            </a:r>
            <a:endParaRPr lang="pt-PT" sz="1400" dirty="0" smtClean="0">
              <a:solidFill>
                <a:schemeClr val="accent6">
                  <a:lumMod val="50000"/>
                </a:schemeClr>
              </a:solidFill>
            </a:endParaRPr>
          </a:p>
          <a:p>
            <a:pPr>
              <a:buFont typeface="Wingdings 3" pitchFamily="18" charset="2"/>
              <a:buChar char="c"/>
            </a:pPr>
            <a:r>
              <a:rPr lang="pt-PT" sz="1400" b="1" dirty="0" smtClean="0">
                <a:solidFill>
                  <a:schemeClr val="accent6">
                    <a:lumMod val="50000"/>
                  </a:schemeClr>
                </a:solidFill>
              </a:rPr>
              <a:t> AUDIÇÃO DE POEMAS CAMONIANOS CANTADOS, como inspiração para trabalho escrito</a:t>
            </a:r>
          </a:p>
          <a:p>
            <a:pPr algn="just"/>
            <a:r>
              <a:rPr lang="pt-PT" sz="1400" b="1" dirty="0" smtClean="0"/>
              <a:t>Assunto: audição de poemas camonianos de lírica tradicional (</a:t>
            </a:r>
            <a:r>
              <a:rPr lang="pt-PT" sz="1400" b="1" dirty="0" err="1" smtClean="0"/>
              <a:t>ex</a:t>
            </a:r>
            <a:r>
              <a:rPr lang="pt-PT" sz="1400" b="1" dirty="0" smtClean="0"/>
              <a:t>: "Verdes são os campos") e de lírica clássica (</a:t>
            </a:r>
            <a:r>
              <a:rPr lang="pt-PT" sz="1400" b="1" dirty="0" err="1" smtClean="0"/>
              <a:t>ex</a:t>
            </a:r>
            <a:r>
              <a:rPr lang="pt-PT" sz="1400" b="1" dirty="0" smtClean="0"/>
              <a:t>: "Amor é fogo que arde sem se ver") para inspiração de pequenos exercícios escritos individuais ou em pares;</a:t>
            </a:r>
          </a:p>
          <a:p>
            <a:pPr algn="just"/>
            <a:r>
              <a:rPr lang="pt-PT" sz="1400" b="1" dirty="0" smtClean="0">
                <a:solidFill>
                  <a:schemeClr val="accent6">
                    <a:lumMod val="50000"/>
                  </a:schemeClr>
                </a:solidFill>
              </a:rPr>
              <a:t>Modalidade: </a:t>
            </a:r>
            <a:r>
              <a:rPr lang="pt-PT" sz="1400" b="1" dirty="0" smtClean="0"/>
              <a:t>audição, releitura silenciosa, no manual, seguida de escrita de um pequeno resumo do conteúdo do poema (um poema de cada vez); leitura do resumo em voz alta; o professor toma nota de erros dos alunos e das suas mais-valias em termos de atenção aos conteúdos do poema; no final, o professor solicita à turma que comente e argumente sobre os melhores trabalhos e acrescenta as suas próprias observações construtivas; seguidamente o professor aponta no quadro os erros de escrita dos alunos  e é feita a sua correção em conjunto com a turma.</a:t>
            </a:r>
            <a:endParaRPr lang="pt-P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60648"/>
            <a:ext cx="6048672" cy="648072"/>
          </a:xfrm>
        </p:spPr>
        <p:txBody>
          <a:bodyPr>
            <a:normAutofit fontScale="90000"/>
          </a:bodyPr>
          <a:lstStyle/>
          <a:p>
            <a:r>
              <a:rPr lang="pt-PT" sz="2000" b="1" dirty="0" smtClean="0">
                <a:solidFill>
                  <a:schemeClr val="accent6">
                    <a:lumMod val="50000"/>
                  </a:schemeClr>
                </a:solidFill>
              </a:rPr>
              <a:t/>
            </a:r>
            <a:br>
              <a:rPr lang="pt-PT" sz="2000" b="1" dirty="0" smtClean="0">
                <a:solidFill>
                  <a:schemeClr val="accent6">
                    <a:lumMod val="50000"/>
                  </a:schemeClr>
                </a:solidFill>
              </a:rPr>
            </a:br>
            <a:r>
              <a:rPr lang="pt-PT" sz="2000" b="1" dirty="0" smtClean="0">
                <a:solidFill>
                  <a:schemeClr val="accent6">
                    <a:lumMod val="50000"/>
                  </a:schemeClr>
                </a:solidFill>
              </a:rPr>
              <a:t>PROPOSTAS 2</a:t>
            </a:r>
            <a:r>
              <a:rPr lang="pt-PT" sz="2000" b="1" dirty="0" smtClean="0">
                <a:solidFill>
                  <a:srgbClr val="7030A0"/>
                </a:solidFill>
              </a:rPr>
              <a:t/>
            </a:r>
            <a:br>
              <a:rPr lang="pt-PT" sz="2000" b="1" dirty="0" smtClean="0">
                <a:solidFill>
                  <a:srgbClr val="7030A0"/>
                </a:solidFill>
              </a:rPr>
            </a:br>
            <a:r>
              <a:rPr lang="pt-PT" sz="2000" b="1" dirty="0" smtClean="0">
                <a:solidFill>
                  <a:schemeClr val="accent1">
                    <a:lumMod val="75000"/>
                  </a:schemeClr>
                </a:solidFill>
              </a:rPr>
              <a:t>10º ANO – 2º PERÍODO (continuação)</a:t>
            </a:r>
            <a:br>
              <a:rPr lang="pt-PT" sz="2000" b="1" dirty="0" smtClean="0">
                <a:solidFill>
                  <a:schemeClr val="accent1">
                    <a:lumMod val="75000"/>
                  </a:schemeClr>
                </a:solidFill>
              </a:rPr>
            </a:br>
            <a:endParaRPr lang="pt-PT" sz="2000" dirty="0"/>
          </a:p>
        </p:txBody>
      </p:sp>
      <p:sp>
        <p:nvSpPr>
          <p:cNvPr id="6" name="CaixaDeTexto 5"/>
          <p:cNvSpPr txBox="1"/>
          <p:nvPr/>
        </p:nvSpPr>
        <p:spPr>
          <a:xfrm>
            <a:off x="395536" y="980728"/>
            <a:ext cx="6120680" cy="2800767"/>
          </a:xfrm>
          <a:prstGeom prst="rect">
            <a:avLst/>
          </a:prstGeom>
          <a:solidFill>
            <a:schemeClr val="accent6">
              <a:lumMod val="40000"/>
              <a:lumOff val="60000"/>
            </a:schemeClr>
          </a:solidFill>
        </p:spPr>
        <p:txBody>
          <a:bodyPr wrap="square" rtlCol="0">
            <a:spAutoFit/>
          </a:bodyPr>
          <a:lstStyle/>
          <a:p>
            <a:pPr algn="just"/>
            <a:r>
              <a:rPr lang="pt-PT" sz="1600" dirty="0" smtClean="0">
                <a:solidFill>
                  <a:schemeClr val="tx2">
                    <a:lumMod val="75000"/>
                  </a:schemeClr>
                </a:solidFill>
                <a:sym typeface="Wingdings 3"/>
              </a:rPr>
              <a:t> </a:t>
            </a:r>
            <a:r>
              <a:rPr lang="pt-PT" sz="1600" b="1" dirty="0" smtClean="0">
                <a:solidFill>
                  <a:schemeClr val="tx2">
                    <a:lumMod val="75000"/>
                  </a:schemeClr>
                </a:solidFill>
              </a:rPr>
              <a:t>CAMÕES E O HUMANISMO RENASCENTISTA - O CULTO DA BELEZA PURA E RACIONAL</a:t>
            </a:r>
          </a:p>
          <a:p>
            <a:pPr algn="just"/>
            <a:r>
              <a:rPr lang="pt-PT" sz="1600" b="1" dirty="0" smtClean="0">
                <a:solidFill>
                  <a:schemeClr val="tx2">
                    <a:lumMod val="75000"/>
                  </a:schemeClr>
                </a:solidFill>
              </a:rPr>
              <a:t>Assunto: </a:t>
            </a:r>
            <a:r>
              <a:rPr lang="pt-PT" sz="1600" b="1" dirty="0" smtClean="0"/>
              <a:t>Leitura dos sonetos clássicos camonianos à luz da mentalidade renascentista , designadamente </a:t>
            </a:r>
          </a:p>
          <a:p>
            <a:pPr algn="just"/>
            <a:r>
              <a:rPr lang="pt-PT" sz="1600" b="1" dirty="0" smtClean="0"/>
              <a:t>a) O Humanismo - o homem como centro do mundo e a primeira exploração da psique humana (definição do amor; exploração de sentimentos existenciais; reflexão sobre a vida humana);</a:t>
            </a:r>
          </a:p>
          <a:p>
            <a:pPr marL="342900" indent="-342900" algn="just">
              <a:buAutoNum type="alphaLcParenR" startAt="2"/>
            </a:pPr>
            <a:r>
              <a:rPr lang="pt-PT" sz="1600" b="1" dirty="0" smtClean="0"/>
              <a:t>A mulher petrarquista e o conceito de perfeição psicológica e física feminina; </a:t>
            </a:r>
          </a:p>
          <a:p>
            <a:pPr marL="342900" indent="-342900" algn="just"/>
            <a:r>
              <a:rPr lang="pt-PT" sz="1600" b="1" dirty="0" smtClean="0"/>
              <a:t>c) A compreensão do mundo como uma "máquina  em permanente mudança”: a recuperação da filosofia</a:t>
            </a:r>
            <a:r>
              <a:rPr lang="pt-PT" sz="1600" dirty="0" smtClean="0"/>
              <a:t> </a:t>
            </a:r>
            <a:r>
              <a:rPr lang="pt-PT" sz="1600" b="1" dirty="0" smtClean="0"/>
              <a:t>clássica panteísta, o mundo</a:t>
            </a:r>
            <a:endParaRPr lang="pt-PT" sz="1600" b="1" dirty="0"/>
          </a:p>
        </p:txBody>
      </p:sp>
      <p:sp>
        <p:nvSpPr>
          <p:cNvPr id="8" name="CaixaDeTexto 7"/>
          <p:cNvSpPr txBox="1"/>
          <p:nvPr/>
        </p:nvSpPr>
        <p:spPr>
          <a:xfrm>
            <a:off x="4067944" y="3717032"/>
            <a:ext cx="2448272" cy="2380332"/>
          </a:xfrm>
          <a:prstGeom prst="rect">
            <a:avLst/>
          </a:prstGeom>
          <a:solidFill>
            <a:schemeClr val="accent6">
              <a:lumMod val="40000"/>
              <a:lumOff val="60000"/>
            </a:schemeClr>
          </a:solidFill>
        </p:spPr>
        <p:txBody>
          <a:bodyPr wrap="square" rtlCol="0">
            <a:spAutoFit/>
          </a:bodyPr>
          <a:lstStyle/>
          <a:p>
            <a:pPr algn="just"/>
            <a:r>
              <a:rPr lang="pt-PT" sz="1600" b="1" dirty="0" smtClean="0"/>
              <a:t>visto como "roda da fortuna" ou como uma "remodelação perpétua dos quatro elementos“;</a:t>
            </a:r>
          </a:p>
          <a:p>
            <a:pPr algn="just"/>
            <a:r>
              <a:rPr lang="pt-PT" sz="1600" b="1" dirty="0" smtClean="0"/>
              <a:t>d) O culto do equilíbrio e da simetria na construção do soneto (no conteúdo e linha de raciocínio; na forma). </a:t>
            </a:r>
            <a:endParaRPr lang="pt-PT"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32656"/>
            <a:ext cx="8352928" cy="922114"/>
          </a:xfrm>
          <a:solidFill>
            <a:schemeClr val="bg2">
              <a:lumMod val="90000"/>
            </a:schemeClr>
          </a:solidFill>
        </p:spPr>
        <p:txBody>
          <a:bodyPr>
            <a:normAutofit/>
          </a:bodyPr>
          <a:lstStyle/>
          <a:p>
            <a:r>
              <a:rPr lang="pt-PT" sz="2000" b="1" dirty="0" smtClean="0">
                <a:solidFill>
                  <a:schemeClr val="accent6">
                    <a:lumMod val="50000"/>
                  </a:schemeClr>
                </a:solidFill>
              </a:rPr>
              <a:t>PROPOSTAS 2</a:t>
            </a:r>
            <a:r>
              <a:rPr lang="pt-PT" sz="2000" b="1" dirty="0" smtClean="0">
                <a:solidFill>
                  <a:srgbClr val="7030A0"/>
                </a:solidFill>
              </a:rPr>
              <a:t/>
            </a:r>
            <a:br>
              <a:rPr lang="pt-PT" sz="2000" b="1" dirty="0" smtClean="0">
                <a:solidFill>
                  <a:srgbClr val="7030A0"/>
                </a:solidFill>
              </a:rPr>
            </a:br>
            <a:r>
              <a:rPr lang="pt-PT" sz="2000" b="1" dirty="0" smtClean="0">
                <a:solidFill>
                  <a:schemeClr val="accent1">
                    <a:lumMod val="75000"/>
                  </a:schemeClr>
                </a:solidFill>
              </a:rPr>
              <a:t>10º ANO – 2º PERÍODO (continuação)</a:t>
            </a:r>
            <a:endParaRPr lang="pt-PT" sz="2000" dirty="0"/>
          </a:p>
        </p:txBody>
      </p:sp>
      <p:sp>
        <p:nvSpPr>
          <p:cNvPr id="3" name="CaixaDeTexto 2"/>
          <p:cNvSpPr txBox="1"/>
          <p:nvPr/>
        </p:nvSpPr>
        <p:spPr>
          <a:xfrm>
            <a:off x="395536" y="1124744"/>
            <a:ext cx="8352928" cy="5262979"/>
          </a:xfrm>
          <a:prstGeom prst="rect">
            <a:avLst/>
          </a:prstGeom>
          <a:solidFill>
            <a:schemeClr val="bg2">
              <a:lumMod val="90000"/>
            </a:schemeClr>
          </a:solidFill>
        </p:spPr>
        <p:txBody>
          <a:bodyPr wrap="square" rtlCol="0">
            <a:spAutoFit/>
          </a:bodyPr>
          <a:lstStyle/>
          <a:p>
            <a:pPr algn="just"/>
            <a:r>
              <a:rPr lang="pt-PT" sz="1400" b="1" dirty="0" smtClean="0">
                <a:solidFill>
                  <a:srgbClr val="002060"/>
                </a:solidFill>
              </a:rPr>
              <a:t>Modalidade: </a:t>
            </a:r>
            <a:r>
              <a:rPr lang="pt-PT" sz="1400" b="1" dirty="0" smtClean="0"/>
              <a:t>atividade de grupo (4  alunos); releitura de </a:t>
            </a:r>
            <a:r>
              <a:rPr lang="pt-PT" sz="1400" b="1" u="sng" dirty="0" smtClean="0"/>
              <a:t>sonetos camonianos já estudados em aula, sob orientação do professor</a:t>
            </a:r>
            <a:r>
              <a:rPr lang="pt-PT" sz="1400" b="1" dirty="0" smtClean="0"/>
              <a:t> ; levantamento de conteúdos e de expressividade linguística que correspondam aos cânones humanistas-renascentistas de cada uma das alíneas acima; seleção, na internet,  de pintura renascentista que se possa associar aos sonetos, bem como alguma  informação pertinente; construção de pequenos comentários escritos;  elaboração de trabalho final, em texto e imagem, num destes suportes:</a:t>
            </a:r>
          </a:p>
          <a:p>
            <a:r>
              <a:rPr lang="pt-PT" sz="1400" b="1" dirty="0" smtClean="0"/>
              <a:t>	a) ficheiros digitais a integrar em blogue da turma;</a:t>
            </a:r>
          </a:p>
          <a:p>
            <a:r>
              <a:rPr lang="pt-PT" sz="1400" b="1" dirty="0" smtClean="0"/>
              <a:t>	b) ficheiros digitais a integrar em sítio da internet;</a:t>
            </a:r>
          </a:p>
          <a:p>
            <a:r>
              <a:rPr lang="pt-PT" sz="1400" b="1" dirty="0" smtClean="0"/>
              <a:t>	c) ficheiros digitais a integrar em e-book;</a:t>
            </a:r>
          </a:p>
          <a:p>
            <a:r>
              <a:rPr lang="pt-PT" sz="1400" b="1" dirty="0" smtClean="0"/>
              <a:t>	d) ficheiros digitais a integrar em jornal digital;</a:t>
            </a:r>
          </a:p>
          <a:p>
            <a:r>
              <a:rPr lang="pt-PT" sz="1400" b="1" dirty="0" smtClean="0"/>
              <a:t>	e) </a:t>
            </a:r>
            <a:r>
              <a:rPr lang="pt-PT" sz="1400" b="1" dirty="0" err="1" smtClean="0"/>
              <a:t>powerpoint</a:t>
            </a:r>
            <a:r>
              <a:rPr lang="pt-PT" sz="1400" b="1" dirty="0" smtClean="0"/>
              <a:t>;</a:t>
            </a:r>
          </a:p>
          <a:p>
            <a:r>
              <a:rPr lang="pt-PT" sz="1400" b="1" dirty="0" smtClean="0"/>
              <a:t>	f) </a:t>
            </a:r>
            <a:r>
              <a:rPr lang="pt-PT" sz="1400" b="1" dirty="0" err="1" smtClean="0"/>
              <a:t>photostory</a:t>
            </a:r>
            <a:r>
              <a:rPr lang="pt-PT" sz="1400" b="1" dirty="0" smtClean="0"/>
              <a:t>;</a:t>
            </a:r>
          </a:p>
          <a:p>
            <a:r>
              <a:rPr lang="pt-PT" sz="1400" b="1" dirty="0" smtClean="0"/>
              <a:t>	g) </a:t>
            </a:r>
            <a:r>
              <a:rPr lang="pt-PT" sz="1400" b="1" dirty="0" err="1" smtClean="0"/>
              <a:t>moviemaker</a:t>
            </a:r>
            <a:r>
              <a:rPr lang="pt-PT" sz="1400" b="1" dirty="0" smtClean="0"/>
              <a:t> incluindo pequenas dramatizações dos alunos.</a:t>
            </a:r>
          </a:p>
          <a:p>
            <a:pPr lvl="0"/>
            <a:r>
              <a:rPr lang="pt-PT" sz="1400" b="1" dirty="0" smtClean="0">
                <a:solidFill>
                  <a:srgbClr val="002060"/>
                </a:solidFill>
              </a:rPr>
              <a:t>Extensão possível: HETEROAVALIAÇÃO de trabalhos para seleção e integração dos melhores em blogue/site/e-book/jornal ou para projeção na mediateca.</a:t>
            </a:r>
            <a:r>
              <a:rPr lang="pt-PT" sz="1400" b="1" dirty="0" smtClean="0"/>
              <a:t> </a:t>
            </a:r>
          </a:p>
          <a:p>
            <a:pPr lvl="0"/>
            <a:endParaRPr lang="pt-PT" sz="1400" b="1" dirty="0" smtClean="0"/>
          </a:p>
          <a:p>
            <a:pPr algn="just">
              <a:buFont typeface="Wingdings 3" pitchFamily="18" charset="2"/>
              <a:buChar char="e"/>
            </a:pPr>
            <a:r>
              <a:rPr lang="pt-PT" sz="1400" b="1" dirty="0" smtClean="0">
                <a:solidFill>
                  <a:srgbClr val="002060"/>
                </a:solidFill>
              </a:rPr>
              <a:t> VISIONAMENTO DE UM VÍDEOCLIP DE MÚSICA MODERNA DE GÉNERO MIX COM CANTO GREGORIANO, como inspiração para escrita de poesia </a:t>
            </a:r>
          </a:p>
          <a:p>
            <a:endParaRPr lang="pt-PT" sz="1400" b="1" dirty="0" smtClean="0"/>
          </a:p>
          <a:p>
            <a:r>
              <a:rPr lang="pt-PT" sz="1400" b="1" dirty="0" smtClean="0">
                <a:solidFill>
                  <a:srgbClr val="002060"/>
                </a:solidFill>
              </a:rPr>
              <a:t>Assunto: </a:t>
            </a:r>
            <a:r>
              <a:rPr lang="pt-PT" sz="1400" b="1" dirty="0" smtClean="0"/>
              <a:t>o canto gregoriano e a sensibilidade artística musical e poética.</a:t>
            </a:r>
          </a:p>
          <a:p>
            <a:pPr algn="just"/>
            <a:r>
              <a:rPr lang="pt-PT" sz="1400" b="1" dirty="0" smtClean="0">
                <a:solidFill>
                  <a:srgbClr val="002060"/>
                </a:solidFill>
              </a:rPr>
              <a:t>Modalidade: </a:t>
            </a:r>
            <a:r>
              <a:rPr lang="pt-PT" sz="1400" b="1" dirty="0" smtClean="0"/>
              <a:t>exercício de escrita poética livre e individual, associada a documento musical; seleção dos melhores textos poéticos em grupo, após circulação dos textos por toda a turma.</a:t>
            </a:r>
          </a:p>
          <a:p>
            <a:r>
              <a:rPr lang="pt-PT" sz="1400" b="1" dirty="0" smtClean="0">
                <a:solidFill>
                  <a:srgbClr val="002060"/>
                </a:solidFill>
              </a:rPr>
              <a:t>Extensão possível: a)HETEROAVALIAÇÃO e  inclusão dos melhores trabalhos em  blogue ou site  ou em jornal digital .</a:t>
            </a:r>
          </a:p>
          <a:p>
            <a:endParaRPr lang="pt-PT" sz="1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04664"/>
            <a:ext cx="8229600" cy="720080"/>
          </a:xfrm>
        </p:spPr>
        <p:txBody>
          <a:bodyPr>
            <a:normAutofit/>
          </a:bodyPr>
          <a:lstStyle/>
          <a:p>
            <a:r>
              <a:rPr lang="pt-PT" sz="2000" b="1" dirty="0" smtClean="0">
                <a:solidFill>
                  <a:schemeClr val="accent6">
                    <a:lumMod val="50000"/>
                  </a:schemeClr>
                </a:solidFill>
              </a:rPr>
              <a:t>PROPOSTAS 2</a:t>
            </a:r>
            <a:r>
              <a:rPr lang="pt-PT" sz="2000" b="1" dirty="0" smtClean="0">
                <a:solidFill>
                  <a:srgbClr val="7030A0"/>
                </a:solidFill>
              </a:rPr>
              <a:t/>
            </a:r>
            <a:br>
              <a:rPr lang="pt-PT" sz="2000" b="1" dirty="0" smtClean="0">
                <a:solidFill>
                  <a:srgbClr val="7030A0"/>
                </a:solidFill>
              </a:rPr>
            </a:br>
            <a:r>
              <a:rPr lang="pt-PT" sz="2000" b="1" dirty="0" smtClean="0">
                <a:solidFill>
                  <a:schemeClr val="accent1">
                    <a:lumMod val="75000"/>
                  </a:schemeClr>
                </a:solidFill>
              </a:rPr>
              <a:t>10º ANO – 2º PERÍODO (continuação)</a:t>
            </a:r>
            <a:endParaRPr lang="pt-PT" sz="2000" dirty="0"/>
          </a:p>
        </p:txBody>
      </p:sp>
      <p:sp>
        <p:nvSpPr>
          <p:cNvPr id="3" name="CaixaDeTexto 2"/>
          <p:cNvSpPr txBox="1"/>
          <p:nvPr/>
        </p:nvSpPr>
        <p:spPr>
          <a:xfrm>
            <a:off x="539552" y="1124744"/>
            <a:ext cx="7992888" cy="4832092"/>
          </a:xfrm>
          <a:prstGeom prst="rect">
            <a:avLst/>
          </a:prstGeom>
          <a:solidFill>
            <a:schemeClr val="bg2">
              <a:lumMod val="90000"/>
            </a:schemeClr>
          </a:solidFill>
        </p:spPr>
        <p:txBody>
          <a:bodyPr wrap="square" rtlCol="0">
            <a:spAutoFit/>
          </a:bodyPr>
          <a:lstStyle/>
          <a:p>
            <a:pPr>
              <a:buFont typeface="Wingdings 3" pitchFamily="18" charset="2"/>
              <a:buChar char="c"/>
            </a:pPr>
            <a:r>
              <a:rPr lang="pt-PT" sz="1400" b="1" dirty="0" smtClean="0">
                <a:solidFill>
                  <a:srgbClr val="0070C0"/>
                </a:solidFill>
              </a:rPr>
              <a:t> CONTINUAR UM CAPÍTULO DE UMA OBRA LITERÁRIA</a:t>
            </a:r>
          </a:p>
          <a:p>
            <a:r>
              <a:rPr lang="pt-PT" sz="1400" b="1" dirty="0" smtClean="0">
                <a:solidFill>
                  <a:srgbClr val="0070C0"/>
                </a:solidFill>
              </a:rPr>
              <a:t>Modalidade: </a:t>
            </a:r>
            <a:r>
              <a:rPr lang="pt-PT" sz="1400" b="1" dirty="0" smtClean="0"/>
              <a:t>trabalho coletivo ou conto </a:t>
            </a:r>
            <a:r>
              <a:rPr lang="pt-PT" sz="1400" b="1" dirty="0" err="1" smtClean="0"/>
              <a:t>interturmas</a:t>
            </a:r>
            <a:r>
              <a:rPr lang="pt-PT" sz="1400" b="1" dirty="0" smtClean="0"/>
              <a:t>.</a:t>
            </a:r>
          </a:p>
          <a:p>
            <a:pPr lvl="0" algn="just"/>
            <a:r>
              <a:rPr lang="pt-PT" sz="1400" b="1" dirty="0" smtClean="0">
                <a:solidFill>
                  <a:srgbClr val="0070C0"/>
                </a:solidFill>
              </a:rPr>
              <a:t>Atividades prévias: </a:t>
            </a:r>
            <a:r>
              <a:rPr lang="pt-PT" sz="1400" b="1" dirty="0" smtClean="0"/>
              <a:t>leitura de uma página do romance "Os pilares da terra", de </a:t>
            </a:r>
            <a:r>
              <a:rPr lang="pt-PT" sz="1400" b="1" dirty="0" err="1" smtClean="0"/>
              <a:t>Ken</a:t>
            </a:r>
            <a:r>
              <a:rPr lang="pt-PT" sz="1400" b="1" dirty="0" smtClean="0"/>
              <a:t> </a:t>
            </a:r>
            <a:r>
              <a:rPr lang="pt-PT" sz="1400" b="1" dirty="0" err="1" smtClean="0"/>
              <a:t>Follett</a:t>
            </a:r>
            <a:r>
              <a:rPr lang="pt-PT" sz="1400" b="1" dirty="0" smtClean="0"/>
              <a:t>, em que a construção de uma catedral é o tema principal; possível visionamento de um excerto do filme baseado no romance; esquema coletivo de ideias relativas a tempo, espaço, ação, personagens. </a:t>
            </a:r>
          </a:p>
          <a:p>
            <a:pPr lvl="0" algn="just"/>
            <a:endParaRPr lang="pt-PT" sz="1400" b="1" dirty="0" smtClean="0"/>
          </a:p>
          <a:p>
            <a:r>
              <a:rPr lang="pt-PT" sz="1400" b="1" dirty="0" smtClean="0">
                <a:sym typeface="Wingdings 3"/>
              </a:rPr>
              <a:t> </a:t>
            </a:r>
            <a:r>
              <a:rPr lang="pt-PT" sz="1400" b="1" dirty="0" smtClean="0">
                <a:solidFill>
                  <a:srgbClr val="0070C0"/>
                </a:solidFill>
              </a:rPr>
              <a:t>VISIONAMENTO DO FILME "O NOME DA ROSA", INSPIRADO NO ROMANCE DE UMBERTO ECO</a:t>
            </a:r>
          </a:p>
          <a:p>
            <a:endParaRPr lang="pt-PT" sz="1400" b="1" dirty="0" smtClean="0"/>
          </a:p>
          <a:p>
            <a:pPr lvl="0" algn="just"/>
            <a:r>
              <a:rPr lang="pt-PT" sz="1400" b="1" dirty="0" smtClean="0">
                <a:solidFill>
                  <a:srgbClr val="0070C0"/>
                </a:solidFill>
              </a:rPr>
              <a:t>Modalidade de trabalho de escrita posterior: </a:t>
            </a:r>
            <a:r>
              <a:rPr lang="pt-PT" sz="1400" b="1" dirty="0" smtClean="0"/>
              <a:t>após elaborar um esquema coletivo de ideias relativas a tempo, espaço, ação e  personagens, realizar uma  composição coletiva ou conto </a:t>
            </a:r>
            <a:r>
              <a:rPr lang="pt-PT" sz="1400" b="1" dirty="0" err="1" smtClean="0"/>
              <a:t>interturmas</a:t>
            </a:r>
            <a:r>
              <a:rPr lang="pt-PT" sz="1400" b="1" dirty="0" smtClean="0"/>
              <a:t> - imaginar um final diferente. </a:t>
            </a:r>
          </a:p>
          <a:p>
            <a:pPr lvl="0" algn="just"/>
            <a:endParaRPr lang="pt-PT" sz="1400" b="1" dirty="0" smtClean="0"/>
          </a:p>
          <a:p>
            <a:pPr lvl="0" algn="just">
              <a:buFont typeface="Wingdings 3" pitchFamily="18" charset="2"/>
              <a:buChar char="c"/>
            </a:pPr>
            <a:r>
              <a:rPr lang="pt-PT" sz="1400" b="1" dirty="0" smtClean="0">
                <a:solidFill>
                  <a:srgbClr val="0070C0"/>
                </a:solidFill>
              </a:rPr>
              <a:t>LEITURA DE UM TRECHO DO LIVRO "A SOCIEDADE MEDIEVAL PORTUGUESA", de A. H. de Oliveira Marques, Livraria Sá da </a:t>
            </a:r>
            <a:r>
              <a:rPr lang="pt-PT" sz="1400" b="1" dirty="0" err="1" smtClean="0">
                <a:solidFill>
                  <a:srgbClr val="0070C0"/>
                </a:solidFill>
              </a:rPr>
              <a:t>Costa,relativo</a:t>
            </a:r>
            <a:r>
              <a:rPr lang="pt-PT" sz="1400" b="1" dirty="0" smtClean="0">
                <a:solidFill>
                  <a:srgbClr val="0070C0"/>
                </a:solidFill>
              </a:rPr>
              <a:t> a hábitos de higiene e saúde na Idade Média</a:t>
            </a:r>
          </a:p>
          <a:p>
            <a:pPr lvl="0" algn="just"/>
            <a:endParaRPr lang="pt-PT" sz="1400" b="1" dirty="0" smtClean="0"/>
          </a:p>
          <a:p>
            <a:r>
              <a:rPr lang="pt-PT" sz="1400" b="1" dirty="0" smtClean="0">
                <a:solidFill>
                  <a:srgbClr val="0070C0"/>
                </a:solidFill>
              </a:rPr>
              <a:t>Modalidades de trabalho escrito posterior: </a:t>
            </a:r>
          </a:p>
          <a:p>
            <a:r>
              <a:rPr lang="pt-PT" sz="1400" b="1" dirty="0" smtClean="0"/>
              <a:t>a) Composição individual de estilo narrativo-descritivo : as ruas de uma cidade;</a:t>
            </a:r>
          </a:p>
          <a:p>
            <a:pPr algn="just"/>
            <a:r>
              <a:rPr lang="pt-PT" sz="1400" b="1" dirty="0" smtClean="0"/>
              <a:t>b) Construção, em pares, de um pequeno conto, narrando a história de uma família atingida pela peste negra; </a:t>
            </a:r>
          </a:p>
          <a:p>
            <a:r>
              <a:rPr lang="pt-PT" sz="1400" b="1" dirty="0" smtClean="0"/>
              <a:t>c) Exercício curto individual, de caráter lúdico: redação de uma mezinha.</a:t>
            </a:r>
          </a:p>
          <a:p>
            <a:pPr algn="just"/>
            <a:r>
              <a:rPr lang="pt-PT" sz="1400" b="1" dirty="0" smtClean="0">
                <a:solidFill>
                  <a:srgbClr val="0070C0"/>
                </a:solidFill>
              </a:rPr>
              <a:t>Extensão possível: a)HETEROAVALIAÇÃO e  inclusão dos melhores trabalhos em  blogue ou site  ou em jornal digital .</a:t>
            </a:r>
            <a:endParaRPr lang="pt-PT" b="1" dirty="0">
              <a:solidFill>
                <a:srgbClr val="0070C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a:solidFill>
            <a:schemeClr val="tx2">
              <a:lumMod val="20000"/>
              <a:lumOff val="80000"/>
            </a:schemeClr>
          </a:solidFill>
        </p:spPr>
        <p:txBody>
          <a:bodyPr>
            <a:normAutofit/>
          </a:bodyPr>
          <a:lstStyle/>
          <a:p>
            <a:r>
              <a:rPr lang="pt-PT" sz="2000" b="1" dirty="0" smtClean="0">
                <a:solidFill>
                  <a:schemeClr val="accent6">
                    <a:lumMod val="50000"/>
                  </a:schemeClr>
                </a:solidFill>
              </a:rPr>
              <a:t>PROPOSTAS 2</a:t>
            </a:r>
            <a:r>
              <a:rPr lang="pt-PT" sz="2000" b="1" dirty="0" smtClean="0">
                <a:solidFill>
                  <a:srgbClr val="7030A0"/>
                </a:solidFill>
              </a:rPr>
              <a:t/>
            </a:r>
            <a:br>
              <a:rPr lang="pt-PT" sz="2000" b="1" dirty="0" smtClean="0">
                <a:solidFill>
                  <a:srgbClr val="7030A0"/>
                </a:solidFill>
              </a:rPr>
            </a:br>
            <a:r>
              <a:rPr lang="pt-PT" sz="2000" b="1" dirty="0" smtClean="0">
                <a:solidFill>
                  <a:schemeClr val="accent1">
                    <a:lumMod val="75000"/>
                  </a:schemeClr>
                </a:solidFill>
              </a:rPr>
              <a:t>10º ANO – 2º PERÍODO (continuação)</a:t>
            </a:r>
            <a:endParaRPr lang="pt-PT" sz="2000" dirty="0"/>
          </a:p>
        </p:txBody>
      </p:sp>
      <p:sp>
        <p:nvSpPr>
          <p:cNvPr id="4" name="CaixaDeTexto 3"/>
          <p:cNvSpPr txBox="1"/>
          <p:nvPr/>
        </p:nvSpPr>
        <p:spPr>
          <a:xfrm>
            <a:off x="395536" y="1340768"/>
            <a:ext cx="8280920" cy="5078313"/>
          </a:xfrm>
          <a:prstGeom prst="rect">
            <a:avLst/>
          </a:prstGeom>
          <a:solidFill>
            <a:schemeClr val="bg2">
              <a:lumMod val="90000"/>
            </a:schemeClr>
          </a:solidFill>
        </p:spPr>
        <p:txBody>
          <a:bodyPr wrap="square" rtlCol="0">
            <a:spAutoFit/>
          </a:bodyPr>
          <a:lstStyle/>
          <a:p>
            <a:pPr algn="just">
              <a:buFont typeface="Wingdings 3" pitchFamily="18" charset="2"/>
              <a:buChar char="c"/>
            </a:pPr>
            <a:r>
              <a:rPr lang="pt-PT" b="1" dirty="0" smtClean="0">
                <a:solidFill>
                  <a:schemeClr val="accent6">
                    <a:lumMod val="50000"/>
                  </a:schemeClr>
                </a:solidFill>
              </a:rPr>
              <a:t>LEITURA  DE  EXCERTOS DO CAPÍTULO "VIAGEM DE IDA E VOLTA À ÍNDIA", DA OBRA "OS DESCOBRIDORES", Edições Gradiva, do historiador Daniel </a:t>
            </a:r>
            <a:r>
              <a:rPr lang="pt-PT" b="1" dirty="0" err="1" smtClean="0">
                <a:solidFill>
                  <a:schemeClr val="accent6">
                    <a:lumMod val="50000"/>
                  </a:schemeClr>
                </a:solidFill>
              </a:rPr>
              <a:t>Boorstin</a:t>
            </a:r>
            <a:endParaRPr lang="pt-PT" b="1" dirty="0" smtClean="0">
              <a:solidFill>
                <a:schemeClr val="accent6">
                  <a:lumMod val="50000"/>
                </a:schemeClr>
              </a:solidFill>
            </a:endParaRPr>
          </a:p>
          <a:p>
            <a:endParaRPr lang="pt-PT" b="1" dirty="0" smtClean="0"/>
          </a:p>
          <a:p>
            <a:r>
              <a:rPr lang="pt-PT" b="1" dirty="0" smtClean="0">
                <a:solidFill>
                  <a:schemeClr val="accent6">
                    <a:lumMod val="50000"/>
                  </a:schemeClr>
                </a:solidFill>
              </a:rPr>
              <a:t>Modalidades de trabalho escrito possíveis :</a:t>
            </a:r>
          </a:p>
          <a:p>
            <a:r>
              <a:rPr lang="pt-PT" b="1" dirty="0" smtClean="0"/>
              <a:t>a) trabalho de resumo coletivo ou de pares.</a:t>
            </a:r>
          </a:p>
          <a:p>
            <a:pPr lvl="0" algn="just"/>
            <a:r>
              <a:rPr lang="pt-PT" b="1" dirty="0" smtClean="0"/>
              <a:t>b) trabalho de escrita individual : página autobiográfica de muçulmanos subjugados por Vasco da Gama, por exemplo, o relato de um sobrevivente da embarcação "</a:t>
            </a:r>
            <a:r>
              <a:rPr lang="pt-PT" b="1" dirty="0" err="1" smtClean="0"/>
              <a:t>Méri</a:t>
            </a:r>
            <a:r>
              <a:rPr lang="pt-PT" b="1" dirty="0" smtClean="0"/>
              <a:t>", que foi perseguida,  saqueada e queimada pela frota de Vasco da Gama ao largo da costa de Malabar, ou o relato do samorim de Calecute, a quem Vasco da Gama enviou os corpos de alguns dos seus súbditos esquartejados, como forma de intimidação. </a:t>
            </a:r>
          </a:p>
          <a:p>
            <a:pPr lvl="0"/>
            <a:endParaRPr lang="pt-PT" b="1" dirty="0" smtClean="0"/>
          </a:p>
          <a:p>
            <a:pPr algn="just">
              <a:buFont typeface="Wingdings 3" pitchFamily="18" charset="2"/>
              <a:buChar char="c"/>
            </a:pPr>
            <a:r>
              <a:rPr lang="pt-PT" b="1" dirty="0" smtClean="0">
                <a:solidFill>
                  <a:schemeClr val="accent6">
                    <a:lumMod val="50000"/>
                  </a:schemeClr>
                </a:solidFill>
              </a:rPr>
              <a:t>LEITURA DE UM EXCERTO DO CAPÍTULO "TORMENTOS E HONRARIAS DO REGRESSO", DO LIVRO "VASCO DA GAMA", Editora </a:t>
            </a:r>
            <a:r>
              <a:rPr lang="pt-PT" b="1" dirty="0" err="1" smtClean="0">
                <a:solidFill>
                  <a:schemeClr val="accent6">
                    <a:lumMod val="50000"/>
                  </a:schemeClr>
                </a:solidFill>
              </a:rPr>
              <a:t>Terramar</a:t>
            </a:r>
            <a:r>
              <a:rPr lang="pt-PT" b="1" dirty="0" smtClean="0">
                <a:solidFill>
                  <a:schemeClr val="accent6">
                    <a:lumMod val="50000"/>
                  </a:schemeClr>
                </a:solidFill>
              </a:rPr>
              <a:t>, da escritora </a:t>
            </a:r>
            <a:r>
              <a:rPr lang="pt-PT" b="1" dirty="0" err="1" smtClean="0">
                <a:solidFill>
                  <a:schemeClr val="accent6">
                    <a:lumMod val="50000"/>
                  </a:schemeClr>
                </a:solidFill>
              </a:rPr>
              <a:t>Geneviève</a:t>
            </a:r>
            <a:r>
              <a:rPr lang="pt-PT" b="1" dirty="0" smtClean="0">
                <a:solidFill>
                  <a:schemeClr val="accent6">
                    <a:lumMod val="50000"/>
                  </a:schemeClr>
                </a:solidFill>
              </a:rPr>
              <a:t> </a:t>
            </a:r>
            <a:r>
              <a:rPr lang="pt-PT" b="1" dirty="0" err="1" smtClean="0">
                <a:solidFill>
                  <a:schemeClr val="accent6">
                    <a:lumMod val="50000"/>
                  </a:schemeClr>
                </a:solidFill>
              </a:rPr>
              <a:t>Bouchon</a:t>
            </a:r>
            <a:endParaRPr lang="pt-PT" b="1" dirty="0" smtClean="0">
              <a:solidFill>
                <a:schemeClr val="accent6">
                  <a:lumMod val="50000"/>
                </a:schemeClr>
              </a:solidFill>
            </a:endParaRPr>
          </a:p>
          <a:p>
            <a:pPr>
              <a:buFont typeface="Wingdings 3" pitchFamily="18" charset="2"/>
              <a:buChar char="c"/>
            </a:pPr>
            <a:endParaRPr lang="pt-PT" b="1" dirty="0" smtClean="0"/>
          </a:p>
          <a:p>
            <a:r>
              <a:rPr lang="pt-PT" b="1" dirty="0" smtClean="0">
                <a:solidFill>
                  <a:schemeClr val="accent6">
                    <a:lumMod val="50000"/>
                  </a:schemeClr>
                </a:solidFill>
              </a:rPr>
              <a:t>Modalidade de trabalho escrito possível: </a:t>
            </a:r>
            <a:r>
              <a:rPr lang="pt-PT" b="1" dirty="0" smtClean="0"/>
              <a:t>em trabalho individual ou de pares, redigir umas páginas do diário de bordo.</a:t>
            </a:r>
            <a:endParaRPr lang="pt-PT"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57200" y="274638"/>
            <a:ext cx="8229600" cy="77809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a:normAutofit/>
          </a:bodyPr>
          <a:lstStyle/>
          <a:p>
            <a:r>
              <a:rPr lang="pt-PT" sz="2000" b="1" dirty="0" smtClean="0">
                <a:solidFill>
                  <a:schemeClr val="accent3">
                    <a:lumMod val="50000"/>
                  </a:schemeClr>
                </a:solidFill>
              </a:rPr>
              <a:t>PROPOSTAS – 10º ANO – 3º PERÍODO</a:t>
            </a:r>
            <a:endParaRPr lang="pt-PT" sz="2000" b="1" dirty="0">
              <a:solidFill>
                <a:schemeClr val="accent3">
                  <a:lumMod val="50000"/>
                </a:schemeClr>
              </a:solidFill>
            </a:endParaRPr>
          </a:p>
        </p:txBody>
      </p:sp>
      <p:sp>
        <p:nvSpPr>
          <p:cNvPr id="6" name="CaixaDeTexto 5"/>
          <p:cNvSpPr txBox="1"/>
          <p:nvPr/>
        </p:nvSpPr>
        <p:spPr>
          <a:xfrm>
            <a:off x="3563888" y="1196752"/>
            <a:ext cx="5112568" cy="4185761"/>
          </a:xfrm>
          <a:prstGeom prst="rect">
            <a:avLst/>
          </a:prstGeom>
          <a:solidFill>
            <a:schemeClr val="bg1">
              <a:lumMod val="85000"/>
            </a:schemeClr>
          </a:solidFill>
        </p:spPr>
        <p:txBody>
          <a:bodyPr wrap="square" rtlCol="0">
            <a:spAutoFit/>
          </a:bodyPr>
          <a:lstStyle/>
          <a:p>
            <a:pPr algn="just">
              <a:buFont typeface="Wingdings 3" pitchFamily="18" charset="2"/>
              <a:buChar char="c"/>
            </a:pPr>
            <a:r>
              <a:rPr lang="pt-PT" sz="1400" b="1" dirty="0" smtClean="0">
                <a:solidFill>
                  <a:schemeClr val="tx2">
                    <a:lumMod val="75000"/>
                  </a:schemeClr>
                </a:solidFill>
              </a:rPr>
              <a:t>LEITURA DE DOCUMENTAÇÃO SOBRE A VIDA E OBRA DE GIL VICENTE , RECAPITULAÇÃO, COM O PROFESSOR, DE LEITURAS ANTERIORES DE TEXTOS VICENTINOS, E DE TEXTOS CLÁSSICO-HUMANISTAS</a:t>
            </a:r>
          </a:p>
          <a:p>
            <a:pPr algn="just"/>
            <a:endParaRPr lang="pt-PT" sz="1400" b="1" dirty="0" smtClean="0"/>
          </a:p>
          <a:p>
            <a:pPr lvl="0" algn="just"/>
            <a:r>
              <a:rPr lang="pt-PT" sz="1400" b="1" dirty="0" smtClean="0">
                <a:solidFill>
                  <a:schemeClr val="tx2">
                    <a:lumMod val="75000"/>
                  </a:schemeClr>
                </a:solidFill>
              </a:rPr>
              <a:t>Modalidades de trabalho escrito posterior: </a:t>
            </a:r>
            <a:r>
              <a:rPr lang="pt-PT" sz="1400" b="1" dirty="0" smtClean="0"/>
              <a:t>a) redação, em pares,  de uma reportagem sobre as características medievais e as características clássico-humanistas do teatro vicentino b) redação, em pares,  de uma entrevista a Gil Vicente. </a:t>
            </a:r>
          </a:p>
          <a:p>
            <a:pPr lvl="0" algn="just"/>
            <a:endParaRPr lang="pt-PT" sz="1400" b="1" dirty="0" smtClean="0"/>
          </a:p>
          <a:p>
            <a:pPr algn="just">
              <a:buFont typeface="Wingdings 3" pitchFamily="18" charset="2"/>
              <a:buChar char="c"/>
            </a:pPr>
            <a:r>
              <a:rPr lang="pt-PT" sz="1400" b="1" dirty="0" smtClean="0">
                <a:solidFill>
                  <a:schemeClr val="tx2">
                    <a:lumMod val="75000"/>
                  </a:schemeClr>
                </a:solidFill>
              </a:rPr>
              <a:t>LEITURA DA HISTÓRIA DO PINTOR RENASCENTISTA MIGUEL ÂNGELO, em "Histórias e lendas da Europa", Editora Caminho, das escritoras Ana Maria Magalhães e Isabel Alçada</a:t>
            </a:r>
          </a:p>
          <a:p>
            <a:endParaRPr lang="pt-PT" sz="1400" b="1" dirty="0" smtClean="0"/>
          </a:p>
          <a:p>
            <a:pPr algn="just"/>
            <a:r>
              <a:rPr lang="pt-PT" sz="1400" b="1" dirty="0" smtClean="0">
                <a:solidFill>
                  <a:schemeClr val="tx2">
                    <a:lumMod val="75000"/>
                  </a:schemeClr>
                </a:solidFill>
              </a:rPr>
              <a:t>Modalidade de escrita posterior: </a:t>
            </a:r>
            <a:r>
              <a:rPr lang="pt-PT" sz="1400" b="1" dirty="0" smtClean="0"/>
              <a:t>trabalho individual; carta de Miguel Ângelo ao pai e amigos, queixando-se do trabalho árduo e más condições de vida enquanto pintava a Capela Sistina.</a:t>
            </a:r>
          </a:p>
          <a:p>
            <a:r>
              <a:rPr lang="pt-PT" sz="1400" b="1" dirty="0" smtClean="0">
                <a:solidFill>
                  <a:schemeClr val="tx2">
                    <a:lumMod val="75000"/>
                  </a:schemeClr>
                </a:solidFill>
              </a:rPr>
              <a:t>Extensão possível: a)HETEROAVALIAÇÃO e  inclusão dos melhores trabalhos em  blogue ou site  ou em jornal digital .</a:t>
            </a:r>
            <a:endParaRPr lang="pt-PT" sz="14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txBody>
          <a:bodyPr>
            <a:normAutofit/>
          </a:bodyPr>
          <a:lstStyle/>
          <a:p>
            <a:r>
              <a:rPr lang="pt-PT" sz="2000" b="1" dirty="0" smtClean="0">
                <a:solidFill>
                  <a:schemeClr val="accent3">
                    <a:lumMod val="50000"/>
                  </a:schemeClr>
                </a:solidFill>
              </a:rPr>
              <a:t>PROPOSTAS – 10º ANO – 3º PERÍODO (continuação)</a:t>
            </a:r>
            <a:endParaRPr lang="pt-PT" sz="2000" dirty="0"/>
          </a:p>
        </p:txBody>
      </p:sp>
      <p:sp>
        <p:nvSpPr>
          <p:cNvPr id="3" name="CaixaDeTexto 2"/>
          <p:cNvSpPr txBox="1"/>
          <p:nvPr/>
        </p:nvSpPr>
        <p:spPr>
          <a:xfrm>
            <a:off x="539552" y="1484784"/>
            <a:ext cx="4248472" cy="480131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wrap="square" rtlCol="0">
            <a:spAutoFit/>
          </a:bodyPr>
          <a:lstStyle/>
          <a:p>
            <a:r>
              <a:rPr lang="pt-PT" b="1" dirty="0" smtClean="0">
                <a:solidFill>
                  <a:srgbClr val="002060"/>
                </a:solidFill>
                <a:sym typeface="Wingdings 3"/>
              </a:rPr>
              <a:t></a:t>
            </a:r>
            <a:r>
              <a:rPr lang="pt-PT" b="1" dirty="0" smtClean="0">
                <a:solidFill>
                  <a:srgbClr val="002060"/>
                </a:solidFill>
              </a:rPr>
              <a:t>LEITURA DE DOCUMENTAÇÃO SOBRE A VIDA E OBRA DE LEONARDO DA VINCI</a:t>
            </a:r>
          </a:p>
          <a:p>
            <a:endParaRPr lang="pt-PT" b="1" dirty="0" smtClean="0"/>
          </a:p>
          <a:p>
            <a:pPr algn="just"/>
            <a:r>
              <a:rPr lang="pt-PT" b="1" dirty="0" smtClean="0">
                <a:solidFill>
                  <a:srgbClr val="002060"/>
                </a:solidFill>
              </a:rPr>
              <a:t>Modalidades de trabalho escrito posterior: </a:t>
            </a:r>
            <a:r>
              <a:rPr lang="pt-PT" b="1" dirty="0" smtClean="0"/>
              <a:t>a) redação, em pares, de uma reportagem sobre a vida e as obras de Leonardo da Vinci.</a:t>
            </a:r>
          </a:p>
          <a:p>
            <a:pPr lvl="0" algn="just"/>
            <a:r>
              <a:rPr lang="pt-PT" b="1" dirty="0" smtClean="0">
                <a:solidFill>
                  <a:srgbClr val="002060"/>
                </a:solidFill>
              </a:rPr>
              <a:t>Extensão possível: a)HETEROAVALIAÇÃO e  inclusão dos melhores trabalhos em  blogue ou site  ou em jornal digital . </a:t>
            </a:r>
          </a:p>
          <a:p>
            <a:pPr lvl="0" algn="just"/>
            <a:endParaRPr lang="pt-PT" b="1" dirty="0" smtClean="0"/>
          </a:p>
          <a:p>
            <a:pPr algn="just">
              <a:buFont typeface="Wingdings 3" pitchFamily="18" charset="2"/>
              <a:buChar char="c"/>
            </a:pPr>
            <a:r>
              <a:rPr lang="pt-PT" b="1" dirty="0" smtClean="0">
                <a:solidFill>
                  <a:srgbClr val="002060"/>
                </a:solidFill>
              </a:rPr>
              <a:t>VISITA DE ESTUDO AO PALÁCIO NACIONAL DE SINTRA</a:t>
            </a:r>
          </a:p>
          <a:p>
            <a:pPr algn="just">
              <a:buFont typeface="Wingdings 3" pitchFamily="18" charset="2"/>
              <a:buChar char="c"/>
            </a:pPr>
            <a:endParaRPr lang="pt-PT" b="1" dirty="0" smtClean="0"/>
          </a:p>
          <a:p>
            <a:pPr algn="just"/>
            <a:r>
              <a:rPr lang="pt-PT" b="1" dirty="0" smtClean="0">
                <a:solidFill>
                  <a:srgbClr val="002060"/>
                </a:solidFill>
              </a:rPr>
              <a:t>Modalidade de trabalho posterior: </a:t>
            </a:r>
            <a:r>
              <a:rPr lang="pt-PT" b="1" dirty="0" smtClean="0"/>
              <a:t>cobertura fotográfica legendada, em jornal digital, blogue ou site da turma.</a:t>
            </a:r>
            <a:endParaRPr lang="pt-PT"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4082"/>
          </a:xfrm>
          <a:solidFill>
            <a:schemeClr val="bg2">
              <a:lumMod val="90000"/>
            </a:schemeClr>
          </a:solidFill>
        </p:spPr>
        <p:txBody>
          <a:bodyPr>
            <a:normAutofit/>
          </a:bodyPr>
          <a:lstStyle/>
          <a:p>
            <a:r>
              <a:rPr lang="pt-PT" sz="2800" b="1" dirty="0" smtClean="0">
                <a:solidFill>
                  <a:schemeClr val="accent3">
                    <a:lumMod val="50000"/>
                  </a:schemeClr>
                </a:solidFill>
              </a:rPr>
              <a:t>Reflexão final</a:t>
            </a:r>
            <a:endParaRPr lang="pt-PT" sz="2800" b="1" dirty="0">
              <a:solidFill>
                <a:schemeClr val="accent3">
                  <a:lumMod val="50000"/>
                </a:schemeClr>
              </a:solidFill>
            </a:endParaRPr>
          </a:p>
        </p:txBody>
      </p:sp>
      <p:sp>
        <p:nvSpPr>
          <p:cNvPr id="4" name="CaixaDeTexto 3"/>
          <p:cNvSpPr txBox="1"/>
          <p:nvPr/>
        </p:nvSpPr>
        <p:spPr>
          <a:xfrm>
            <a:off x="3491880" y="1268760"/>
            <a:ext cx="5184576" cy="5078313"/>
          </a:xfrm>
          <a:prstGeom prst="rect">
            <a:avLst/>
          </a:prstGeom>
          <a:solidFill>
            <a:srgbClr val="FFC000"/>
          </a:solidFill>
        </p:spPr>
        <p:txBody>
          <a:bodyPr wrap="square" rtlCol="0">
            <a:spAutoFit/>
          </a:bodyPr>
          <a:lstStyle/>
          <a:p>
            <a:pPr algn="just"/>
            <a:r>
              <a:rPr lang="pt-PT" b="1" dirty="0" smtClean="0"/>
              <a:t>   As atividades que aqui vão propostas constituem, na verdade, um mero incentivo ou inspiração de novas ideias. Todos sabemos que o grau de maturidade dos alunos, as suas inclinações pessoais e a harmonia coletiva de cada turma exigirão um repensar , assim como o andamento do projeto beneficiará de uma constante reformulação. </a:t>
            </a:r>
          </a:p>
          <a:p>
            <a:pPr algn="just"/>
            <a:r>
              <a:rPr lang="pt-PT" b="1" dirty="0" smtClean="0"/>
              <a:t>   Sem dúvida, a eficácia no ensino da escrita depende largamente da sensibilidade e profissionalismo do professor e da relação que estabelece com os alunos. </a:t>
            </a:r>
          </a:p>
          <a:p>
            <a:pPr algn="just"/>
            <a:r>
              <a:rPr lang="pt-PT" b="1" dirty="0" smtClean="0"/>
              <a:t>    E, contudo, algumas perguntas repetem-se uma e outra vez na mente de todos nós: por exemplo, como corrigir os erros? Deverá ser feita uma correção cerrada e frequente quando se trabalha em escrita criativa ou deixar os alunos livres, enlevados pela sua criatividade, sem se preocuparem com os erros? </a:t>
            </a:r>
            <a:endParaRPr lang="pt-PT"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467544" y="332657"/>
            <a:ext cx="4104456" cy="6408711"/>
          </a:xfrm>
          <a:prstGeom prst="rect">
            <a:avLst/>
          </a:prstGeom>
          <a:solidFill>
            <a:schemeClr val="accent6">
              <a:lumMod val="60000"/>
              <a:lumOff val="40000"/>
            </a:schemeClr>
          </a:solidFill>
        </p:spPr>
        <p:txBody>
          <a:bodyPr wrap="square" rtlCol="0">
            <a:spAutoFit/>
          </a:bodyPr>
          <a:lstStyle/>
          <a:p>
            <a:pPr algn="just"/>
            <a:r>
              <a:rPr lang="pt-PT" sz="1600" b="1" dirty="0" smtClean="0"/>
              <a:t>   Muitos preconizadores de projetos de escrita criativa preferem, com efeito, esta última modalidade.  A nossa posição, porém, é inversa. Particularmente porque o projeto se destina a alunos do ensino secundário, e porque se revela deveras intolerável que tantos dos nossos alunos, maiores de 15 anos, continuem a demonstrar uma escrita muito deficiente. </a:t>
            </a:r>
          </a:p>
          <a:p>
            <a:pPr algn="just"/>
            <a:r>
              <a:rPr lang="pt-PT" sz="1600" b="1" dirty="0" smtClean="0"/>
              <a:t>   O controlo sobre os erros de escrita poderá ser feito de múltiplas maneiras, mas deverá ser feito, em alguma etapa final do processo criativo.  Anexo a este projeto incluímos algumas fichas formativas que poderão ser úteis na orientação da escrita dos alunos. Incluímos também fichas de autoavaliação do projeto, e do progresso individual dos alunos na competência da escrita.</a:t>
            </a:r>
          </a:p>
          <a:p>
            <a:pPr algn="just"/>
            <a:r>
              <a:rPr lang="pt-PT" sz="1600" b="1" dirty="0" smtClean="0"/>
              <a:t>   Sobre avaliação… que parte deste projeto será objeto de avaliação formativa, que parte será objeto de avaliação sumativa? Atividades curtas ou coletivas serão mais passíveis de avaliação formativa… e certamente que os alunos poderão contabilizar avaliação sumativa   oral   em   algumas   etapas   das</a:t>
            </a:r>
            <a:endParaRPr lang="pt-PT" sz="1600" b="1" dirty="0"/>
          </a:p>
        </p:txBody>
      </p:sp>
      <p:sp>
        <p:nvSpPr>
          <p:cNvPr id="6" name="CaixaDeTexto 5"/>
          <p:cNvSpPr txBox="1"/>
          <p:nvPr/>
        </p:nvSpPr>
        <p:spPr>
          <a:xfrm>
            <a:off x="4716016" y="2924944"/>
            <a:ext cx="4176464" cy="3785652"/>
          </a:xfrm>
          <a:prstGeom prst="rect">
            <a:avLst/>
          </a:prstGeom>
          <a:solidFill>
            <a:schemeClr val="accent6">
              <a:lumMod val="60000"/>
              <a:lumOff val="40000"/>
            </a:schemeClr>
          </a:solidFill>
        </p:spPr>
        <p:txBody>
          <a:bodyPr wrap="square" rtlCol="0">
            <a:spAutoFit/>
          </a:bodyPr>
          <a:lstStyle/>
          <a:p>
            <a:pPr algn="just"/>
            <a:r>
              <a:rPr lang="pt-PT" sz="1600" b="1" dirty="0" smtClean="0"/>
              <a:t>atividades. Todavia, uma  tarefa de grande envergadura, quer individual, quer de integração em trabalho dinâmico de grupo, merece uma avaliação sumativa, e o exercício da escrita é crucial em Português. </a:t>
            </a:r>
          </a:p>
          <a:p>
            <a:pPr algn="just"/>
            <a:r>
              <a:rPr lang="pt-PT" sz="1600" b="1" dirty="0" smtClean="0"/>
              <a:t>   Ocorre-nos ainda: a interdisciplinaridade não poderá redundar em demasiado do mesmo? Irão os alunos resistir à continuidade do projeto,  ou, pelo contrário, progredirão  em sensibilidade artística, cultural  e estética, atingindo o ideal de  descortinarem por si muitos outros caminhos e  proporem eles próprios uma continuidade ? </a:t>
            </a:r>
          </a:p>
          <a:p>
            <a:pPr algn="just"/>
            <a:r>
              <a:rPr lang="pt-PT" sz="1600" b="1" dirty="0" smtClean="0"/>
              <a:t>   Só há que tentar…                                  </a:t>
            </a:r>
          </a:p>
          <a:p>
            <a:pPr algn="ctr"/>
            <a:r>
              <a:rPr lang="pt-PT" sz="1600" b="1" dirty="0" smtClean="0"/>
              <a:t> FIM</a:t>
            </a:r>
            <a:endParaRPr lang="pt-PT" sz="1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smtClean="0">
                <a:solidFill>
                  <a:schemeClr val="tx2">
                    <a:lumMod val="50000"/>
                  </a:schemeClr>
                </a:solidFill>
              </a:rPr>
              <a:t>Projeto Letras com Arte</a:t>
            </a:r>
            <a:endParaRPr lang="pt-PT" dirty="0">
              <a:solidFill>
                <a:schemeClr val="tx2">
                  <a:lumMod val="50000"/>
                </a:schemeClr>
              </a:solidFill>
            </a:endParaRPr>
          </a:p>
        </p:txBody>
      </p:sp>
      <p:sp>
        <p:nvSpPr>
          <p:cNvPr id="4" name="Marcador de Posição do Texto 3"/>
          <p:cNvSpPr>
            <a:spLocks noGrp="1"/>
          </p:cNvSpPr>
          <p:nvPr>
            <p:ph sz="half" idx="2"/>
          </p:nvPr>
        </p:nvSpPr>
        <p:spPr>
          <a:xfrm>
            <a:off x="4648200" y="2708920"/>
            <a:ext cx="4038600" cy="3417243"/>
          </a:xfrm>
        </p:spPr>
        <p:txBody>
          <a:bodyPr>
            <a:noAutofit/>
          </a:bodyPr>
          <a:lstStyle/>
          <a:p>
            <a:pPr algn="just">
              <a:buNone/>
            </a:pPr>
            <a:r>
              <a:rPr lang="pt-PT" sz="1100" dirty="0" smtClean="0">
                <a:solidFill>
                  <a:schemeClr val="tx2">
                    <a:lumMod val="50000"/>
                  </a:schemeClr>
                </a:solidFill>
              </a:rPr>
              <a:t>           </a:t>
            </a:r>
          </a:p>
          <a:p>
            <a:pPr algn="just">
              <a:buNone/>
            </a:pPr>
            <a:r>
              <a:rPr lang="pt-PT" sz="1100" dirty="0" smtClean="0">
                <a:solidFill>
                  <a:schemeClr val="tx2">
                    <a:lumMod val="50000"/>
                  </a:schemeClr>
                </a:solidFill>
              </a:rPr>
              <a:t>              </a:t>
            </a:r>
            <a:r>
              <a:rPr lang="pt-PT" sz="1200" b="1" dirty="0" smtClean="0">
                <a:solidFill>
                  <a:schemeClr val="tx2">
                    <a:lumMod val="50000"/>
                  </a:schemeClr>
                </a:solidFill>
              </a:rPr>
              <a:t>Não vemos como indispensável a observação, que tanto se repete e ouve, de que cada vez mais se verifica um afastamento entre as competências adquiridas pelos alunos a Língua Portuguesa no ensino básico e as exigências de Português do ensino secundário; ou que o desfasamento  entre o universo cultural dos alunos e o  currículo de Português do ensino secundário gera muito frequentemente uma falta de empatia difícil de desmistificar. Há, pois, que  estabelecer uma ponte entre extremos.  E, posto que os conteúdos programáticos de Português do 12º ano se adensam  e pressionam os alunos para um nível de proficiência tantas vezes  inalcançável,  condenando muitos à reprovação, é no 10º e 11º anos que nos restam as últimas oportunidades de investimento. Cabe-nos encontrar a vontade de abrir espaço e desbravar terreno.</a:t>
            </a:r>
          </a:p>
          <a:p>
            <a:pPr algn="just">
              <a:buNone/>
            </a:pPr>
            <a:r>
              <a:rPr lang="pt-PT" sz="1100" dirty="0" smtClean="0">
                <a:solidFill>
                  <a:schemeClr val="tx2">
                    <a:lumMod val="50000"/>
                  </a:schemeClr>
                </a:solidFill>
              </a:rPr>
              <a:t>         </a:t>
            </a:r>
            <a:endParaRPr lang="pt-PT" sz="1100" dirty="0">
              <a:solidFill>
                <a:schemeClr val="tx2">
                  <a:lumMod val="50000"/>
                </a:schemeClr>
              </a:solidFill>
            </a:endParaRPr>
          </a:p>
        </p:txBody>
      </p:sp>
      <p:sp>
        <p:nvSpPr>
          <p:cNvPr id="9" name="CaixaDeTexto 8"/>
          <p:cNvSpPr txBox="1"/>
          <p:nvPr/>
        </p:nvSpPr>
        <p:spPr>
          <a:xfrm>
            <a:off x="539552" y="1340768"/>
            <a:ext cx="8208912" cy="1815882"/>
          </a:xfrm>
          <a:prstGeom prst="rect">
            <a:avLst/>
          </a:prstGeom>
          <a:noFill/>
        </p:spPr>
        <p:txBody>
          <a:bodyPr wrap="square" rtlCol="0">
            <a:spAutoFit/>
          </a:bodyPr>
          <a:lstStyle/>
          <a:p>
            <a:pPr algn="just"/>
            <a:r>
              <a:rPr lang="pt-PT" sz="1400" b="1" dirty="0" smtClean="0">
                <a:solidFill>
                  <a:schemeClr val="tx2">
                    <a:lumMod val="50000"/>
                  </a:schemeClr>
                </a:solidFill>
              </a:rPr>
              <a:t>   Este projeto investe na escrita criativa e aplica-se à disciplina de Português do ensino secundário, 10º e 11º anos, do Curso Humanístico de Artes Visuais ou de cursos profissionais artísticos que incluam História de Arte no seu currículo, por exemplo, o Curso Profissional de Arte e Design. Pretende abrir uma porta experimental para a interdisciplinaridade e  potencializar competências em Português, usando como estímulo  a área  vocacional escolhida pelos alunos. Outros projetos semelhantes poderão seguir na esteira deste. A combinação de letras e artes afigura-se-nos como uma oportunidade evidente  a não negligenciar e, aliás, a sua pertinência parece-nos proporcional às frequentes estatísticas negativas de aproveitamento dos alunos de Português nas turmas de áreas artísticas.</a:t>
            </a:r>
            <a:endParaRPr lang="pt-PT" sz="1400" b="1" dirty="0"/>
          </a:p>
        </p:txBody>
      </p:sp>
      <p:sp>
        <p:nvSpPr>
          <p:cNvPr id="6" name="Marcador de Posição de Conteúdo 5"/>
          <p:cNvSpPr>
            <a:spLocks noGrp="1"/>
          </p:cNvSpPr>
          <p:nvPr>
            <p:ph sz="half" idx="1"/>
          </p:nvPr>
        </p:nvSpPr>
        <p:spPr/>
        <p:txBody>
          <a:bodyPr/>
          <a:lstStyle/>
          <a:p>
            <a:endParaRPr lang="pt-P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07504" y="188640"/>
            <a:ext cx="5112568" cy="6217087"/>
          </a:xfrm>
          <a:prstGeom prst="rect">
            <a:avLst/>
          </a:prstGeom>
          <a:solidFill>
            <a:schemeClr val="bg2">
              <a:lumMod val="75000"/>
            </a:schemeClr>
          </a:solidFill>
        </p:spPr>
        <p:txBody>
          <a:bodyPr wrap="square" rtlCol="0">
            <a:spAutoFit/>
          </a:bodyPr>
          <a:lstStyle/>
          <a:p>
            <a:r>
              <a:rPr lang="pt-PT" sz="2000" dirty="0" smtClean="0"/>
              <a:t>Caracterização do projeto «Letras com Arte»:</a:t>
            </a:r>
          </a:p>
          <a:p>
            <a:endParaRPr lang="pt-PT" dirty="0" smtClean="0"/>
          </a:p>
          <a:p>
            <a:r>
              <a:rPr lang="pt-PT" sz="2000" dirty="0" smtClean="0"/>
              <a:t>Destinado a:</a:t>
            </a:r>
          </a:p>
          <a:p>
            <a:pPr algn="just">
              <a:buFontTx/>
              <a:buChar char="-"/>
            </a:pPr>
            <a:r>
              <a:rPr lang="pt-PT" sz="2000" dirty="0" smtClean="0"/>
              <a:t> Alunos de Português 10º ano, Curso Profissional de Design Gráfico;</a:t>
            </a:r>
          </a:p>
          <a:p>
            <a:pPr>
              <a:buFontTx/>
              <a:buChar char="-"/>
            </a:pPr>
            <a:endParaRPr lang="pt-PT" sz="2000" dirty="0" smtClean="0"/>
          </a:p>
          <a:p>
            <a:r>
              <a:rPr lang="pt-PT" sz="2000" dirty="0" smtClean="0"/>
              <a:t>Extensível a:</a:t>
            </a:r>
          </a:p>
          <a:p>
            <a:pPr algn="just">
              <a:buFontTx/>
              <a:buChar char="-"/>
            </a:pPr>
            <a:r>
              <a:rPr lang="pt-PT" sz="2000" dirty="0" smtClean="0"/>
              <a:t> Alunos de Português 11º ano, Curso Profissional de Design Gráfico;</a:t>
            </a:r>
          </a:p>
          <a:p>
            <a:pPr algn="just">
              <a:buFontTx/>
              <a:buChar char="-"/>
            </a:pPr>
            <a:r>
              <a:rPr lang="pt-PT" sz="2000" dirty="0" smtClean="0"/>
              <a:t> Alunos de Português 10º e 11º anos, Curso Humanístico de Artes Visuais </a:t>
            </a:r>
          </a:p>
          <a:p>
            <a:endParaRPr lang="pt-PT" sz="2000" dirty="0" smtClean="0"/>
          </a:p>
          <a:p>
            <a:r>
              <a:rPr lang="pt-PT" sz="1600" dirty="0" smtClean="0"/>
              <a:t>Aplicação:</a:t>
            </a:r>
          </a:p>
          <a:p>
            <a:pPr algn="just"/>
            <a:r>
              <a:rPr lang="pt-PT" sz="1600" dirty="0" smtClean="0"/>
              <a:t>   No âmbito das aulas curriculares de Português, sem  acréscimo de aulas e sem alteração dos conteúdos  programáticos da disciplina.</a:t>
            </a:r>
          </a:p>
          <a:p>
            <a:pPr algn="just"/>
            <a:r>
              <a:rPr lang="pt-PT" sz="1600" dirty="0" smtClean="0"/>
              <a:t>     Em articulação com o programa de História de Arte, explora áreas comuns no que respeita a objetivos e a conteúdos de ambas as disciplinas.</a:t>
            </a:r>
          </a:p>
          <a:p>
            <a:pPr algn="just"/>
            <a:r>
              <a:rPr lang="pt-PT" sz="1600" dirty="0" smtClean="0"/>
              <a:t>   Pode ser posto em prática  mediante trabalho cooperativo de ambas as disciplinas ou apenas em Português.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a:solidFill>
            <a:schemeClr val="accent3">
              <a:lumMod val="40000"/>
              <a:lumOff val="60000"/>
            </a:schemeClr>
          </a:solidFill>
        </p:spPr>
        <p:txBody>
          <a:bodyPr>
            <a:noAutofit/>
          </a:bodyPr>
          <a:lstStyle/>
          <a:p>
            <a:r>
              <a:rPr lang="pt-PT" sz="3200" dirty="0" smtClean="0">
                <a:solidFill>
                  <a:schemeClr val="accent6">
                    <a:lumMod val="50000"/>
                  </a:schemeClr>
                </a:solidFill>
              </a:rPr>
              <a:t>OBJETIVOS GERAIS DO PROJETO «Letras com Arte»</a:t>
            </a:r>
            <a:endParaRPr lang="pt-PT" sz="3200" dirty="0"/>
          </a:p>
        </p:txBody>
      </p:sp>
      <p:sp>
        <p:nvSpPr>
          <p:cNvPr id="3" name="CaixaDeTexto 2"/>
          <p:cNvSpPr txBox="1"/>
          <p:nvPr/>
        </p:nvSpPr>
        <p:spPr>
          <a:xfrm>
            <a:off x="323528" y="1412777"/>
            <a:ext cx="5184576" cy="5078313"/>
          </a:xfrm>
          <a:prstGeom prst="rect">
            <a:avLst/>
          </a:prstGeom>
          <a:solidFill>
            <a:schemeClr val="accent3">
              <a:lumMod val="60000"/>
              <a:lumOff val="40000"/>
            </a:schemeClr>
          </a:solidFill>
        </p:spPr>
        <p:txBody>
          <a:bodyPr wrap="square" rtlCol="0">
            <a:spAutoFit/>
          </a:bodyPr>
          <a:lstStyle/>
          <a:p>
            <a:pPr algn="just"/>
            <a:r>
              <a:rPr lang="pt-PT" b="1" dirty="0" smtClean="0">
                <a:solidFill>
                  <a:schemeClr val="accent6">
                    <a:lumMod val="50000"/>
                  </a:schemeClr>
                </a:solidFill>
              </a:rPr>
              <a:t>- Desenvolver nos jovens um conhecimento da língua que lhes permita compreender e produzir textos de tipologias diversas;</a:t>
            </a:r>
          </a:p>
          <a:p>
            <a:pPr algn="just">
              <a:buFontTx/>
              <a:buChar char="-"/>
            </a:pPr>
            <a:r>
              <a:rPr lang="pt-PT" b="1" dirty="0" smtClean="0">
                <a:solidFill>
                  <a:schemeClr val="accent6">
                    <a:lumMod val="50000"/>
                  </a:schemeClr>
                </a:solidFill>
              </a:rPr>
              <a:t> Promover a relação da língua com a aquisição de múltiplos saberes, através da estruturação do pensamento e da sua expressão formal;</a:t>
            </a:r>
          </a:p>
          <a:p>
            <a:pPr algn="just">
              <a:buFontTx/>
              <a:buChar char="-"/>
            </a:pPr>
            <a:r>
              <a:rPr lang="pt-PT" b="1" dirty="0" smtClean="0">
                <a:solidFill>
                  <a:schemeClr val="accent6">
                    <a:lumMod val="50000"/>
                  </a:schemeClr>
                </a:solidFill>
              </a:rPr>
              <a:t> Dominar as técnicas da escrita, com vista à correta aplicação e uso multifuncional, de acordo com as regras do português padrão;</a:t>
            </a:r>
          </a:p>
          <a:p>
            <a:pPr algn="just">
              <a:buFontTx/>
              <a:buChar char="-"/>
            </a:pPr>
            <a:r>
              <a:rPr lang="pt-PT" b="1" dirty="0" smtClean="0">
                <a:solidFill>
                  <a:schemeClr val="accent6">
                    <a:lumMod val="50000"/>
                  </a:schemeClr>
                </a:solidFill>
              </a:rPr>
              <a:t> Promover o sucesso escolar em língua materna;</a:t>
            </a:r>
          </a:p>
          <a:p>
            <a:pPr algn="just">
              <a:buFontTx/>
              <a:buChar char="-"/>
            </a:pPr>
            <a:r>
              <a:rPr lang="pt-PT" b="1" dirty="0" smtClean="0">
                <a:solidFill>
                  <a:schemeClr val="accent6">
                    <a:lumMod val="50000"/>
                  </a:schemeClr>
                </a:solidFill>
              </a:rPr>
              <a:t> Promover a integração de saberes escolares;</a:t>
            </a:r>
          </a:p>
          <a:p>
            <a:pPr algn="just">
              <a:buFontTx/>
              <a:buChar char="-"/>
            </a:pPr>
            <a:r>
              <a:rPr lang="pt-PT" b="1" dirty="0" smtClean="0">
                <a:solidFill>
                  <a:schemeClr val="accent6">
                    <a:lumMod val="50000"/>
                  </a:schemeClr>
                </a:solidFill>
              </a:rPr>
              <a:t> Contribuir para a afirmação da cidadania plena dos jovens, enquanto utilizadores da língua padrão;</a:t>
            </a:r>
          </a:p>
          <a:p>
            <a:pPr algn="just"/>
            <a:r>
              <a:rPr lang="pt-PT" b="1" dirty="0" smtClean="0">
                <a:solidFill>
                  <a:schemeClr val="accent6">
                    <a:lumMod val="50000"/>
                  </a:schemeClr>
                </a:solidFill>
              </a:rPr>
              <a:t>- Transmitir aos jovens conhecimento e apreço pela cultura nacional,   consciencializando-os  sobre a sua identidade cultural portuguesa, europeia e ocidental.</a:t>
            </a:r>
          </a:p>
          <a:p>
            <a:pPr algn="just">
              <a:buFontTx/>
              <a:buChar char="-"/>
            </a:pPr>
            <a:endParaRPr lang="pt-PT"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74638"/>
            <a:ext cx="8003232" cy="562074"/>
          </a:xfrm>
          <a:solidFill>
            <a:schemeClr val="accent3">
              <a:lumMod val="50000"/>
            </a:schemeClr>
          </a:solidFill>
        </p:spPr>
        <p:txBody>
          <a:bodyPr>
            <a:normAutofit fontScale="90000"/>
          </a:bodyPr>
          <a:lstStyle/>
          <a:p>
            <a:r>
              <a:rPr lang="pt-PT" sz="2800" b="1" dirty="0" smtClean="0">
                <a:solidFill>
                  <a:schemeClr val="accent6">
                    <a:lumMod val="75000"/>
                  </a:schemeClr>
                </a:solidFill>
              </a:rPr>
              <a:t>OBJETIVOS ESPECÍFICOS DO PROJETO «Letras com Arte»</a:t>
            </a:r>
            <a:endParaRPr lang="pt-PT" sz="2800" dirty="0"/>
          </a:p>
        </p:txBody>
      </p:sp>
      <p:sp>
        <p:nvSpPr>
          <p:cNvPr id="4" name="CaixaDeTexto 3"/>
          <p:cNvSpPr txBox="1"/>
          <p:nvPr/>
        </p:nvSpPr>
        <p:spPr>
          <a:xfrm>
            <a:off x="755576" y="908720"/>
            <a:ext cx="7920880" cy="5632311"/>
          </a:xfrm>
          <a:prstGeom prst="rect">
            <a:avLst/>
          </a:prstGeom>
          <a:solidFill>
            <a:schemeClr val="accent3">
              <a:lumMod val="60000"/>
              <a:lumOff val="40000"/>
            </a:schemeClr>
          </a:solidFill>
        </p:spPr>
        <p:txBody>
          <a:bodyPr wrap="square" rtlCol="0">
            <a:spAutoFit/>
          </a:bodyPr>
          <a:lstStyle/>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Despertar nos alunos uma participação mais ativa na descoberta   e   organização    do   processo   de   aprendizagem, visando a sua autonomia e responsabilização para aprender; </a:t>
            </a:r>
          </a:p>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Desenvolver a realização cooperativa de atividades na área da escrita, que impliquem o uso de diferentes linguagens em termos pessoais e criativos, em diferentes suportes;</a:t>
            </a:r>
          </a:p>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Criar automatismos e desenvoltura no ato da escrita e no seu uso multifuncional em contexto, escrevendo para responder a diferentes propostas de trabalho e/ou necessidades específicas de comunicação em diferentes contextos;</a:t>
            </a:r>
          </a:p>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Produzir textos coerentes e coesos em português padrão, recorrendo a um registo de língua adequado, vocabulário diversificado, variedade e riqueza sintática  e atendendo às regras de pontuação, acentuação e morfossintaxe;</a:t>
            </a:r>
          </a:p>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Implementar e desenvolver técnicas e processos de planificação, textualização e revisão, utilizando diferentes instrumentos de apoio, incluindo ferramentas informáticas;</a:t>
            </a:r>
          </a:p>
          <a:p>
            <a:pPr algn="just">
              <a:buFontTx/>
              <a:buChar char="-"/>
            </a:pPr>
            <a:r>
              <a:rPr lang="pt-PT" dirty="0" smtClean="0">
                <a:solidFill>
                  <a:schemeClr val="accent1">
                    <a:lumMod val="50000"/>
                  </a:schemeClr>
                </a:solidFill>
                <a:latin typeface="Arial" pitchFamily="34" charset="0"/>
                <a:ea typeface="Batang" pitchFamily="18" charset="-127"/>
                <a:cs typeface="Arial" pitchFamily="34" charset="0"/>
              </a:rPr>
              <a:t> Desenvolver a sensibilidade e o gosto pela leitura de textos de diferentes tipos e saberes, e a subsequente aptidão para a apropriação dos seus conteúdos e expressividade, em trabalhos pessoais  de expressão escrita.</a:t>
            </a:r>
            <a:endParaRPr lang="pt-PT" dirty="0">
              <a:solidFill>
                <a:schemeClr val="accent1">
                  <a:lumMod val="75000"/>
                </a:schemeClr>
              </a:solidFill>
              <a:latin typeface="Arial" pitchFamily="34" charset="0"/>
              <a:ea typeface="Batang" pitchFamily="18" charset="-127"/>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32656"/>
            <a:ext cx="8517632" cy="1143000"/>
          </a:xfrm>
          <a:solidFill>
            <a:schemeClr val="accent6">
              <a:lumMod val="60000"/>
              <a:lumOff val="40000"/>
            </a:schemeClr>
          </a:solidFill>
        </p:spPr>
        <p:txBody>
          <a:bodyPr>
            <a:normAutofit/>
          </a:bodyPr>
          <a:lstStyle/>
          <a:p>
            <a:r>
              <a:rPr lang="pt-PT" sz="2800" b="1" dirty="0" smtClean="0"/>
              <a:t>Um projeto com enquadramento legal e que responde aos ideais do projeto de escola</a:t>
            </a:r>
            <a:endParaRPr lang="pt-PT" sz="2800" b="1" dirty="0"/>
          </a:p>
        </p:txBody>
      </p:sp>
      <p:sp>
        <p:nvSpPr>
          <p:cNvPr id="3" name="Marcador de Posição de Conteúdo 2"/>
          <p:cNvSpPr>
            <a:spLocks noGrp="1"/>
          </p:cNvSpPr>
          <p:nvPr>
            <p:ph sz="half" idx="1"/>
          </p:nvPr>
        </p:nvSpPr>
        <p:spPr>
          <a:xfrm>
            <a:off x="457200" y="1772816"/>
            <a:ext cx="4038600" cy="4608512"/>
          </a:xfrm>
          <a:solidFill>
            <a:schemeClr val="accent6">
              <a:lumMod val="60000"/>
              <a:lumOff val="40000"/>
            </a:schemeClr>
          </a:solidFill>
        </p:spPr>
        <p:txBody>
          <a:bodyPr>
            <a:normAutofit fontScale="92500" lnSpcReduction="10000"/>
          </a:bodyPr>
          <a:lstStyle/>
          <a:p>
            <a:pPr algn="just">
              <a:buNone/>
            </a:pPr>
            <a:r>
              <a:rPr lang="pt-PT" dirty="0" smtClean="0"/>
              <a:t>         </a:t>
            </a:r>
            <a:r>
              <a:rPr lang="pt-PT" sz="3000" dirty="0" smtClean="0"/>
              <a:t>Nas próximas páginas alicerçamos o nosso projeto. Em suma, apresentamos o seu enquadramento legal, os conteúdos </a:t>
            </a:r>
            <a:r>
              <a:rPr lang="pt-PT" sz="3000" dirty="0" err="1" smtClean="0"/>
              <a:t>compatí-veis</a:t>
            </a:r>
            <a:r>
              <a:rPr lang="pt-PT" sz="3000" dirty="0" smtClean="0"/>
              <a:t>  e objetivos comuns a nível interdisciplinar e  ainda a sua articulação com o projeto de escola. </a:t>
            </a:r>
            <a:endParaRPr lang="pt-PT" sz="3000" dirty="0"/>
          </a:p>
        </p:txBody>
      </p:sp>
      <p:sp>
        <p:nvSpPr>
          <p:cNvPr id="5" name="Marcador de Posição de Conteúdo 4"/>
          <p:cNvSpPr>
            <a:spLocks noGrp="1"/>
          </p:cNvSpPr>
          <p:nvPr>
            <p:ph sz="half" idx="2"/>
          </p:nvPr>
        </p:nvSpPr>
        <p:spPr/>
        <p:txBody>
          <a:bodyPr/>
          <a:lstStyle/>
          <a:p>
            <a:endParaRPr lang="pt-P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95536" y="260648"/>
            <a:ext cx="4968552" cy="523220"/>
          </a:xfrm>
          <a:prstGeom prst="rect">
            <a:avLst/>
          </a:prstGeom>
          <a:noFill/>
        </p:spPr>
        <p:txBody>
          <a:bodyPr wrap="square" rtlCol="0">
            <a:spAutoFit/>
          </a:bodyPr>
          <a:lstStyle/>
          <a:p>
            <a:r>
              <a:rPr lang="pt-PT" sz="2800" dirty="0" smtClean="0"/>
              <a:t>Enquadramento legal do projeto</a:t>
            </a:r>
            <a:endParaRPr lang="pt-PT" sz="2800" dirty="0"/>
          </a:p>
        </p:txBody>
      </p:sp>
      <p:sp>
        <p:nvSpPr>
          <p:cNvPr id="7" name="CaixaDeTexto 6"/>
          <p:cNvSpPr txBox="1"/>
          <p:nvPr/>
        </p:nvSpPr>
        <p:spPr>
          <a:xfrm flipH="1">
            <a:off x="585271" y="1556792"/>
            <a:ext cx="4562793" cy="369332"/>
          </a:xfrm>
          <a:prstGeom prst="rect">
            <a:avLst/>
          </a:prstGeom>
          <a:noFill/>
        </p:spPr>
        <p:txBody>
          <a:bodyPr wrap="square" rtlCol="0">
            <a:spAutoFit/>
          </a:bodyPr>
          <a:lstStyle/>
          <a:p>
            <a:endParaRPr lang="pt-PT" dirty="0"/>
          </a:p>
        </p:txBody>
      </p:sp>
      <p:sp>
        <p:nvSpPr>
          <p:cNvPr id="1025" name="Rectangle 1"/>
          <p:cNvSpPr>
            <a:spLocks noChangeArrowheads="1"/>
          </p:cNvSpPr>
          <p:nvPr/>
        </p:nvSpPr>
        <p:spPr bwMode="auto">
          <a:xfrm>
            <a:off x="0" y="4349085"/>
            <a:ext cx="449999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1000" b="0" i="0" u="none" strike="noStrike" cap="none" normalizeH="0" baseline="0" dirty="0" smtClean="0">
                <a:ln>
                  <a:noFill/>
                </a:ln>
                <a:solidFill>
                  <a:schemeClr val="tx1"/>
                </a:solidFill>
                <a:effectLst/>
                <a:latin typeface="Arial" pitchFamily="34" charset="0"/>
                <a:ea typeface="Calibri" pitchFamily="34" charset="0"/>
                <a:cs typeface="TimesNewRomanPSMT"/>
              </a:rPr>
              <a:t>;</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ítulo 10"/>
          <p:cNvSpPr>
            <a:spLocks noGrp="1"/>
          </p:cNvSpPr>
          <p:nvPr>
            <p:ph type="title"/>
          </p:nvPr>
        </p:nvSpPr>
        <p:spPr>
          <a:xfrm>
            <a:off x="457200" y="274638"/>
            <a:ext cx="8229600" cy="490066"/>
          </a:xfrm>
          <a:solidFill>
            <a:schemeClr val="accent3">
              <a:lumMod val="60000"/>
              <a:lumOff val="40000"/>
            </a:schemeClr>
          </a:solidFill>
        </p:spPr>
        <p:txBody>
          <a:bodyPr>
            <a:normAutofit/>
          </a:bodyPr>
          <a:lstStyle/>
          <a:p>
            <a:r>
              <a:rPr lang="pt-PT" sz="2000" dirty="0" smtClean="0">
                <a:solidFill>
                  <a:schemeClr val="tx1">
                    <a:lumMod val="65000"/>
                    <a:lumOff val="35000"/>
                  </a:schemeClr>
                </a:solidFill>
              </a:rPr>
              <a:t>Enquadramento legal do projeto</a:t>
            </a:r>
            <a:endParaRPr lang="pt-PT" sz="2000" dirty="0">
              <a:solidFill>
                <a:schemeClr val="tx1">
                  <a:lumMod val="65000"/>
                  <a:lumOff val="35000"/>
                </a:schemeClr>
              </a:solidFill>
            </a:endParaRPr>
          </a:p>
        </p:txBody>
      </p:sp>
      <p:sp>
        <p:nvSpPr>
          <p:cNvPr id="12" name="Marcador de Posição de Conteúdo 11"/>
          <p:cNvSpPr>
            <a:spLocks noGrp="1"/>
          </p:cNvSpPr>
          <p:nvPr>
            <p:ph sz="half" idx="1"/>
          </p:nvPr>
        </p:nvSpPr>
        <p:spPr>
          <a:xfrm>
            <a:off x="395536" y="908720"/>
            <a:ext cx="4038600" cy="5217443"/>
          </a:xfrm>
        </p:spPr>
        <p:txBody>
          <a:bodyPr>
            <a:normAutofit fontScale="40000" lnSpcReduction="20000"/>
          </a:bodyPr>
          <a:lstStyle/>
          <a:p>
            <a:pPr>
              <a:buNone/>
            </a:pPr>
            <a:r>
              <a:rPr lang="pt-PT" sz="4500" b="1" dirty="0" smtClean="0"/>
              <a:t>Decreto-Lei nº 139/2012</a:t>
            </a:r>
            <a:r>
              <a:rPr lang="pt-PT" sz="4500" dirty="0" smtClean="0"/>
              <a:t>, de 5 de julho</a:t>
            </a:r>
          </a:p>
          <a:p>
            <a:pPr>
              <a:buNone/>
            </a:pPr>
            <a:r>
              <a:rPr lang="pt-PT" sz="3000" dirty="0" smtClean="0"/>
              <a:t>CAPÍTULO I</a:t>
            </a:r>
          </a:p>
          <a:p>
            <a:pPr>
              <a:buNone/>
            </a:pPr>
            <a:r>
              <a:rPr lang="pt-PT" sz="3000" b="1" dirty="0" smtClean="0"/>
              <a:t>Disposições gerais</a:t>
            </a:r>
            <a:endParaRPr lang="pt-PT" sz="3000" dirty="0" smtClean="0"/>
          </a:p>
          <a:p>
            <a:pPr>
              <a:buNone/>
            </a:pPr>
            <a:r>
              <a:rPr lang="pt-PT" sz="3000" dirty="0" smtClean="0"/>
              <a:t>Artigo 1.º</a:t>
            </a:r>
          </a:p>
          <a:p>
            <a:pPr>
              <a:buNone/>
            </a:pPr>
            <a:r>
              <a:rPr lang="pt-PT" sz="3000" b="1" dirty="0" smtClean="0"/>
              <a:t>Objeto e âmbito</a:t>
            </a:r>
            <a:endParaRPr lang="pt-PT" sz="3000" dirty="0" smtClean="0"/>
          </a:p>
          <a:p>
            <a:pPr algn="just">
              <a:buNone/>
            </a:pPr>
            <a:r>
              <a:rPr lang="pt-PT" sz="3000" dirty="0" smtClean="0"/>
              <a:t>1 — O presente diploma estabelece os princípios orientadores</a:t>
            </a:r>
          </a:p>
          <a:p>
            <a:pPr algn="just">
              <a:buNone/>
            </a:pPr>
            <a:r>
              <a:rPr lang="pt-PT" sz="3000" dirty="0" smtClean="0"/>
              <a:t>da organização e da gestão dos currículos dos ensinos</a:t>
            </a:r>
          </a:p>
          <a:p>
            <a:pPr algn="just">
              <a:buNone/>
            </a:pPr>
            <a:r>
              <a:rPr lang="pt-PT" sz="3000" dirty="0" smtClean="0"/>
              <a:t>básico e secundário, da avaliação dos conhecimentos</a:t>
            </a:r>
          </a:p>
          <a:p>
            <a:pPr algn="just">
              <a:buNone/>
            </a:pPr>
            <a:r>
              <a:rPr lang="pt-PT" sz="3000" dirty="0" smtClean="0"/>
              <a:t>a adquirir e das capacidades a desenvolver pelos alunos e</a:t>
            </a:r>
          </a:p>
          <a:p>
            <a:pPr algn="just">
              <a:buNone/>
            </a:pPr>
            <a:r>
              <a:rPr lang="pt-PT" sz="3000" dirty="0" smtClean="0"/>
              <a:t>do processo de desenvolvimento do currículo dos ensinos</a:t>
            </a:r>
          </a:p>
          <a:p>
            <a:pPr algn="just">
              <a:buNone/>
            </a:pPr>
            <a:r>
              <a:rPr lang="pt-PT" sz="3000" dirty="0" smtClean="0"/>
              <a:t>básico e secundário.</a:t>
            </a:r>
          </a:p>
          <a:p>
            <a:pPr>
              <a:buNone/>
            </a:pPr>
            <a:r>
              <a:rPr lang="pt-PT" sz="3000" dirty="0" smtClean="0"/>
              <a:t>Artigo 2.º</a:t>
            </a:r>
          </a:p>
          <a:p>
            <a:pPr>
              <a:buNone/>
            </a:pPr>
            <a:r>
              <a:rPr lang="pt-PT" sz="3000" b="1" dirty="0" smtClean="0"/>
              <a:t>Currículo</a:t>
            </a:r>
            <a:endParaRPr lang="pt-PT" sz="3000" dirty="0" smtClean="0"/>
          </a:p>
          <a:p>
            <a:pPr>
              <a:buNone/>
            </a:pPr>
            <a:r>
              <a:rPr lang="pt-PT" sz="3000" dirty="0" smtClean="0"/>
              <a:t>4 — As estratégias de concretização e desenvolvimento</a:t>
            </a:r>
          </a:p>
          <a:p>
            <a:pPr>
              <a:buNone/>
            </a:pPr>
            <a:r>
              <a:rPr lang="pt-PT" sz="3000" dirty="0" smtClean="0"/>
              <a:t>do currículo são objeto de planos de atividades, integrados</a:t>
            </a:r>
          </a:p>
          <a:p>
            <a:pPr>
              <a:buNone/>
            </a:pPr>
            <a:r>
              <a:rPr lang="pt-PT" sz="3000" dirty="0" smtClean="0"/>
              <a:t>no respetivo projeto educativo, adaptados às características</a:t>
            </a:r>
          </a:p>
          <a:p>
            <a:pPr>
              <a:buNone/>
            </a:pPr>
            <a:r>
              <a:rPr lang="pt-PT" sz="3000" dirty="0" smtClean="0"/>
              <a:t>das turmas, através de programas próprios, a desenvolver</a:t>
            </a:r>
          </a:p>
          <a:p>
            <a:pPr>
              <a:buNone/>
            </a:pPr>
            <a:r>
              <a:rPr lang="pt-PT" sz="3000" dirty="0" smtClean="0"/>
              <a:t>pelos professores titulares de turma, em articulação com</a:t>
            </a:r>
          </a:p>
          <a:p>
            <a:pPr>
              <a:buNone/>
            </a:pPr>
            <a:r>
              <a:rPr lang="pt-PT" sz="3000" dirty="0" smtClean="0"/>
              <a:t>o conselho de docentes, ou pelo conselho de turma, </a:t>
            </a:r>
          </a:p>
          <a:p>
            <a:pPr>
              <a:buNone/>
            </a:pPr>
            <a:r>
              <a:rPr lang="pt-PT" sz="3000" dirty="0" smtClean="0"/>
              <a:t>consoante os ciclos.</a:t>
            </a:r>
          </a:p>
          <a:p>
            <a:pPr marL="0" indent="0" fontAlgn="base">
              <a:spcBef>
                <a:spcPct val="0"/>
              </a:spcBef>
              <a:spcAft>
                <a:spcPct val="0"/>
              </a:spcAft>
              <a:buNone/>
            </a:pPr>
            <a:endParaRPr lang="pt-PT" dirty="0"/>
          </a:p>
        </p:txBody>
      </p:sp>
      <p:sp>
        <p:nvSpPr>
          <p:cNvPr id="13" name="Marcador de Posição de Conteúdo 12"/>
          <p:cNvSpPr>
            <a:spLocks noGrp="1"/>
          </p:cNvSpPr>
          <p:nvPr>
            <p:ph sz="half" idx="2"/>
          </p:nvPr>
        </p:nvSpPr>
        <p:spPr>
          <a:xfrm>
            <a:off x="4427984" y="764704"/>
            <a:ext cx="4248472" cy="5976664"/>
          </a:xfrm>
        </p:spPr>
        <p:txBody>
          <a:bodyPr>
            <a:noAutofit/>
          </a:bodyPr>
          <a:lstStyle/>
          <a:p>
            <a:pPr>
              <a:buNone/>
            </a:pPr>
            <a:r>
              <a:rPr lang="pt-PT" sz="1100" dirty="0" smtClean="0"/>
              <a:t>Artigo 3.º</a:t>
            </a:r>
          </a:p>
          <a:p>
            <a:pPr>
              <a:buNone/>
            </a:pPr>
            <a:r>
              <a:rPr lang="pt-PT" sz="1100" b="1" dirty="0" smtClean="0"/>
              <a:t>Princípios orientadores</a:t>
            </a:r>
            <a:endParaRPr lang="pt-PT" sz="1100" dirty="0" smtClean="0"/>
          </a:p>
          <a:p>
            <a:pPr>
              <a:buNone/>
            </a:pPr>
            <a:r>
              <a:rPr lang="pt-PT" sz="1100" i="1" dirty="0" smtClean="0"/>
              <a:t>b</a:t>
            </a:r>
            <a:r>
              <a:rPr lang="pt-PT" sz="1100" dirty="0" smtClean="0"/>
              <a:t>) Diversidade de ofertas educativas, tomando em consideração</a:t>
            </a:r>
          </a:p>
          <a:p>
            <a:pPr>
              <a:buNone/>
            </a:pPr>
            <a:r>
              <a:rPr lang="pt-PT" sz="1100" dirty="0" smtClean="0"/>
              <a:t>as necessidades dos alunos, por forma a assegurar</a:t>
            </a:r>
          </a:p>
          <a:p>
            <a:pPr>
              <a:buNone/>
            </a:pPr>
            <a:r>
              <a:rPr lang="pt-PT" sz="1100" dirty="0" smtClean="0"/>
              <a:t>a aquisição de conhecimentos e o desenvolvimento de</a:t>
            </a:r>
          </a:p>
          <a:p>
            <a:pPr>
              <a:buNone/>
            </a:pPr>
            <a:r>
              <a:rPr lang="pt-PT" sz="1100" dirty="0" smtClean="0"/>
              <a:t>capacidades essenciais para cada ciclo e nível de ensino,</a:t>
            </a:r>
          </a:p>
          <a:p>
            <a:pPr>
              <a:buNone/>
            </a:pPr>
            <a:r>
              <a:rPr lang="pt-PT" sz="1100" dirty="0" smtClean="0"/>
              <a:t>bem como as exigências decorrentes das estratégias de</a:t>
            </a:r>
          </a:p>
          <a:p>
            <a:pPr>
              <a:buNone/>
            </a:pPr>
            <a:r>
              <a:rPr lang="pt-PT" sz="1100" dirty="0" smtClean="0"/>
              <a:t>desenvolvimento do País;</a:t>
            </a:r>
          </a:p>
          <a:p>
            <a:pPr>
              <a:buNone/>
            </a:pPr>
            <a:r>
              <a:rPr lang="pt-PT" sz="1100" i="1" dirty="0" smtClean="0"/>
              <a:t>c</a:t>
            </a:r>
            <a:r>
              <a:rPr lang="pt-PT" sz="1100" dirty="0" smtClean="0"/>
              <a:t>) Promoção da melhoria da qualidade do ensino;</a:t>
            </a:r>
          </a:p>
          <a:p>
            <a:pPr>
              <a:buNone/>
            </a:pPr>
            <a:r>
              <a:rPr lang="pt-PT" sz="1100" i="1" dirty="0" smtClean="0"/>
              <a:t>d</a:t>
            </a:r>
            <a:r>
              <a:rPr lang="pt-PT" sz="1100" dirty="0" smtClean="0"/>
              <a:t>) Redução da dispersão curricular e do reforço da carga</a:t>
            </a:r>
          </a:p>
          <a:p>
            <a:pPr>
              <a:buNone/>
            </a:pPr>
            <a:r>
              <a:rPr lang="pt-PT" sz="1100" dirty="0" smtClean="0"/>
              <a:t>horária nas disciplinas fundamentais;</a:t>
            </a:r>
          </a:p>
          <a:p>
            <a:pPr>
              <a:buNone/>
            </a:pPr>
            <a:r>
              <a:rPr lang="pt-PT" sz="1100" i="1" dirty="0" smtClean="0"/>
              <a:t>e</a:t>
            </a:r>
            <a:r>
              <a:rPr lang="pt-PT" sz="1100" dirty="0" smtClean="0"/>
              <a:t>) Reforço da autonomia pedagógica e </a:t>
            </a:r>
            <a:r>
              <a:rPr lang="pt-PT" sz="1100" dirty="0" err="1" smtClean="0"/>
              <a:t>e</a:t>
            </a:r>
            <a:r>
              <a:rPr lang="pt-PT" sz="1100" dirty="0" smtClean="0"/>
              <a:t> organizativa das</a:t>
            </a:r>
          </a:p>
          <a:p>
            <a:pPr>
              <a:buNone/>
            </a:pPr>
            <a:r>
              <a:rPr lang="pt-PT" sz="1100" dirty="0" smtClean="0"/>
              <a:t>escolas na gestão do currículo e uma maior liberdade de escolha</a:t>
            </a:r>
          </a:p>
          <a:p>
            <a:pPr>
              <a:buNone/>
            </a:pPr>
            <a:r>
              <a:rPr lang="pt-PT" sz="1100" dirty="0" smtClean="0"/>
              <a:t>de ofertas formativas, no sentido da definição de um</a:t>
            </a:r>
          </a:p>
          <a:p>
            <a:pPr>
              <a:buNone/>
            </a:pPr>
            <a:r>
              <a:rPr lang="pt-PT" sz="1100" dirty="0" smtClean="0"/>
              <a:t>projeto de desenvolvimento do currículo adequado às características</a:t>
            </a:r>
          </a:p>
          <a:p>
            <a:pPr>
              <a:buNone/>
            </a:pPr>
            <a:r>
              <a:rPr lang="pt-PT" sz="1100" dirty="0" smtClean="0"/>
              <a:t>próprias e integrado no respetivo projeto educativo;</a:t>
            </a:r>
          </a:p>
          <a:p>
            <a:pPr>
              <a:buNone/>
            </a:pPr>
            <a:r>
              <a:rPr lang="pt-PT" sz="1100" i="1" dirty="0" smtClean="0"/>
              <a:t>h</a:t>
            </a:r>
            <a:r>
              <a:rPr lang="pt-PT" sz="1100" dirty="0" smtClean="0"/>
              <a:t>) Flexibilidade na construção dos percursos formativos,</a:t>
            </a:r>
          </a:p>
          <a:p>
            <a:pPr>
              <a:buNone/>
            </a:pPr>
            <a:r>
              <a:rPr lang="pt-PT" sz="1100" dirty="0" smtClean="0"/>
              <a:t>adequada aos diferentes ciclos e níveis de ensino;</a:t>
            </a:r>
          </a:p>
          <a:p>
            <a:pPr>
              <a:buNone/>
            </a:pPr>
            <a:r>
              <a:rPr lang="pt-PT" sz="1100" i="1" dirty="0" smtClean="0"/>
              <a:t>k</a:t>
            </a:r>
            <a:r>
              <a:rPr lang="pt-PT" sz="1100" dirty="0" smtClean="0"/>
              <a:t>) Articulação do currículo e da avaliação, assegurando</a:t>
            </a:r>
          </a:p>
          <a:p>
            <a:pPr>
              <a:buNone/>
            </a:pPr>
            <a:r>
              <a:rPr lang="pt-PT" sz="1100" dirty="0" smtClean="0"/>
              <a:t>que esta constitua um elemento de referência que reforce a</a:t>
            </a:r>
          </a:p>
          <a:p>
            <a:pPr>
              <a:buNone/>
            </a:pPr>
            <a:r>
              <a:rPr lang="pt-PT" sz="1100" dirty="0" smtClean="0"/>
              <a:t>sistematização do que se ensina e do que se aprende;</a:t>
            </a:r>
          </a:p>
          <a:p>
            <a:pPr>
              <a:buNone/>
            </a:pPr>
            <a:r>
              <a:rPr lang="pt-PT" sz="1100" i="1" dirty="0" smtClean="0"/>
              <a:t>m</a:t>
            </a:r>
            <a:r>
              <a:rPr lang="pt-PT" sz="1100" dirty="0" smtClean="0"/>
              <a:t>) Reforço do caráter transversal da educação para a</a:t>
            </a:r>
          </a:p>
          <a:p>
            <a:pPr>
              <a:buNone/>
            </a:pPr>
            <a:r>
              <a:rPr lang="pt-PT" sz="1100" dirty="0" smtClean="0"/>
              <a:t>cidadania, estabelecendo conteúdos e orientações programáticas,</a:t>
            </a:r>
          </a:p>
          <a:p>
            <a:pPr>
              <a:buNone/>
            </a:pPr>
            <a:r>
              <a:rPr lang="pt-PT" sz="1100" dirty="0" smtClean="0"/>
              <a:t>mas não a autonomizando como disciplina de</a:t>
            </a:r>
          </a:p>
          <a:p>
            <a:pPr>
              <a:buNone/>
            </a:pPr>
            <a:r>
              <a:rPr lang="pt-PT" sz="1100" dirty="0" smtClean="0"/>
              <a:t>oferta obrigatória;</a:t>
            </a:r>
          </a:p>
          <a:p>
            <a:pPr>
              <a:buNone/>
            </a:pPr>
            <a:r>
              <a:rPr lang="pt-PT" sz="1100" i="1" dirty="0" smtClean="0"/>
              <a:t>n</a:t>
            </a:r>
            <a:r>
              <a:rPr lang="pt-PT" sz="1100" dirty="0" smtClean="0"/>
              <a:t>) Valorização da língua e da cultura portuguesas em</a:t>
            </a:r>
          </a:p>
          <a:p>
            <a:pPr>
              <a:buNone/>
            </a:pPr>
            <a:r>
              <a:rPr lang="pt-PT" sz="1100" dirty="0" smtClean="0"/>
              <a:t>todas as componentes curriculares;</a:t>
            </a:r>
          </a:p>
          <a:p>
            <a:pPr>
              <a:buNone/>
            </a:pPr>
            <a:r>
              <a:rPr lang="pt-PT" sz="1100" i="1" dirty="0" smtClean="0"/>
              <a:t>o</a:t>
            </a:r>
            <a:r>
              <a:rPr lang="pt-PT" sz="1100" dirty="0" smtClean="0"/>
              <a:t>) Utilização das tecnologias de informação e comunicação</a:t>
            </a:r>
          </a:p>
          <a:p>
            <a:pPr>
              <a:buNone/>
            </a:pPr>
            <a:r>
              <a:rPr lang="pt-PT" sz="1100" dirty="0" smtClean="0"/>
              <a:t>nas diversas componentes curriculares;</a:t>
            </a:r>
          </a:p>
          <a:p>
            <a:pPr>
              <a:buNone/>
            </a:pPr>
            <a:endParaRPr lang="pt-PT"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Planifper1.png"/>
          <p:cNvPicPr>
            <a:picLocks noChangeAspect="1"/>
          </p:cNvPicPr>
          <p:nvPr/>
        </p:nvPicPr>
        <p:blipFill>
          <a:blip r:embed="rId2" cstate="print"/>
          <a:stretch>
            <a:fillRect/>
          </a:stretch>
        </p:blipFill>
        <p:spPr>
          <a:xfrm>
            <a:off x="141596" y="1124744"/>
            <a:ext cx="8860809" cy="460851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702</TotalTime>
  <Words>3733</Words>
  <Application>Microsoft Office PowerPoint</Application>
  <PresentationFormat>Apresentação no Ecrã (4:3)</PresentationFormat>
  <Paragraphs>293</Paragraphs>
  <Slides>29</Slides>
  <Notes>1</Notes>
  <HiddenSlides>0</HiddenSlides>
  <MMClips>6</MMClips>
  <ScaleCrop>false</ScaleCrop>
  <HeadingPairs>
    <vt:vector size="4" baseType="variant">
      <vt:variant>
        <vt:lpstr>Tema</vt:lpstr>
      </vt:variant>
      <vt:variant>
        <vt:i4>1</vt:i4>
      </vt:variant>
      <vt:variant>
        <vt:lpstr>Títulos dos diapositivos</vt:lpstr>
      </vt:variant>
      <vt:variant>
        <vt:i4>29</vt:i4>
      </vt:variant>
    </vt:vector>
  </HeadingPairs>
  <TitlesOfParts>
    <vt:vector size="30" baseType="lpstr">
      <vt:lpstr>Tema do Office</vt:lpstr>
      <vt:lpstr>Diapositivo 1</vt:lpstr>
      <vt:lpstr>Índice do Projeto Letras com Arte</vt:lpstr>
      <vt:lpstr>Projeto Letras com Arte</vt:lpstr>
      <vt:lpstr>Diapositivo 4</vt:lpstr>
      <vt:lpstr>OBJETIVOS GERAIS DO PROJETO «Letras com Arte»</vt:lpstr>
      <vt:lpstr>OBJETIVOS ESPECÍFICOS DO PROJETO «Letras com Arte»</vt:lpstr>
      <vt:lpstr>Um projeto com enquadramento legal e que responde aos ideais do projeto de escola</vt:lpstr>
      <vt:lpstr>Enquadramento legal do projeto</vt:lpstr>
      <vt:lpstr>Diapositivo 9</vt:lpstr>
      <vt:lpstr>Diapositivo 10</vt:lpstr>
      <vt:lpstr>Diapositivo 11</vt:lpstr>
      <vt:lpstr>Diapositivo 12</vt:lpstr>
      <vt:lpstr>CONVERGÊNCIA ENTRE O PROJETO LETRAS COM ARTE E O PROJETO EDUCATIVO DA ESCOLA</vt:lpstr>
      <vt:lpstr>CONVERGÊNCIA ENTRE O PROJETO LETRAS COM ARTE E O PROJETO EDUCATIVO DA ESCOLA</vt:lpstr>
      <vt:lpstr>Propostas de atividades </vt:lpstr>
      <vt:lpstr>  CONVERGÊNCIA ENTRE OS PROGRAMAS DE PORTUGUÊS E HISTÓRIA DE ARTE - 10º E 11º ANOS dos CURSOS PROFISSIONAIS e do CURSO HUMANÍSTICO DE ARTES VISUAIS TEMAS/ATIVIDADES DE LEITURA E ESCRITA CRIATIVA a desenvolver nas aulas de Português </vt:lpstr>
      <vt:lpstr>PROPOSTAS 1 – 10º ano, 1º período - continuação</vt:lpstr>
      <vt:lpstr>PROPOSTAS 1 –  10º ano, 1º período -  continuação</vt:lpstr>
      <vt:lpstr>PROPOSTAS 1 – 10º ano, 1º período - continuação</vt:lpstr>
      <vt:lpstr>PROPOSTAS 1 – 10º ano, 1º período -  continuação</vt:lpstr>
      <vt:lpstr>  PROPOSTAS 2 10º ANO – 2º PERÍODO  </vt:lpstr>
      <vt:lpstr> PROPOSTAS 2 10º ANO – 2º PERÍODO (continuação) </vt:lpstr>
      <vt:lpstr>PROPOSTAS 2 10º ANO – 2º PERÍODO (continuação)</vt:lpstr>
      <vt:lpstr>PROPOSTAS 2 10º ANO – 2º PERÍODO (continuação)</vt:lpstr>
      <vt:lpstr>PROPOSTAS 2 10º ANO – 2º PERÍODO (continuação)</vt:lpstr>
      <vt:lpstr>PROPOSTAS – 10º ANO – 3º PERÍODO</vt:lpstr>
      <vt:lpstr>PROPOSTAS – 10º ANO – 3º PERÍODO (continuação)</vt:lpstr>
      <vt:lpstr>Reflexão final</vt:lpstr>
      <vt:lpstr>Diapositivo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JP</dc:creator>
  <cp:lastModifiedBy>JP</cp:lastModifiedBy>
  <cp:revision>108</cp:revision>
  <dcterms:created xsi:type="dcterms:W3CDTF">2013-05-05T21:20:42Z</dcterms:created>
  <dcterms:modified xsi:type="dcterms:W3CDTF">2013-05-17T17:29:57Z</dcterms:modified>
</cp:coreProperties>
</file>